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38" r:id="rId1"/>
    <p:sldMasterId id="2147483850" r:id="rId2"/>
    <p:sldMasterId id="2147483886" r:id="rId3"/>
  </p:sldMasterIdLst>
  <p:notesMasterIdLst>
    <p:notesMasterId r:id="rId46"/>
  </p:notesMasterIdLst>
  <p:handoutMasterIdLst>
    <p:handoutMasterId r:id="rId47"/>
  </p:handoutMasterIdLst>
  <p:sldIdLst>
    <p:sldId id="388" r:id="rId4"/>
    <p:sldId id="329" r:id="rId5"/>
    <p:sldId id="258" r:id="rId6"/>
    <p:sldId id="259" r:id="rId7"/>
    <p:sldId id="261" r:id="rId8"/>
    <p:sldId id="260" r:id="rId9"/>
    <p:sldId id="355" r:id="rId10"/>
    <p:sldId id="264" r:id="rId11"/>
    <p:sldId id="265" r:id="rId12"/>
    <p:sldId id="401" r:id="rId13"/>
    <p:sldId id="284" r:id="rId14"/>
    <p:sldId id="286" r:id="rId15"/>
    <p:sldId id="267" r:id="rId16"/>
    <p:sldId id="313" r:id="rId17"/>
    <p:sldId id="356" r:id="rId18"/>
    <p:sldId id="390" r:id="rId19"/>
    <p:sldId id="391" r:id="rId20"/>
    <p:sldId id="392" r:id="rId21"/>
    <p:sldId id="393" r:id="rId22"/>
    <p:sldId id="394" r:id="rId23"/>
    <p:sldId id="395" r:id="rId24"/>
    <p:sldId id="271" r:id="rId25"/>
    <p:sldId id="396" r:id="rId26"/>
    <p:sldId id="397" r:id="rId27"/>
    <p:sldId id="339" r:id="rId28"/>
    <p:sldId id="398" r:id="rId29"/>
    <p:sldId id="399" r:id="rId30"/>
    <p:sldId id="374" r:id="rId31"/>
    <p:sldId id="386" r:id="rId32"/>
    <p:sldId id="384" r:id="rId33"/>
    <p:sldId id="375" r:id="rId34"/>
    <p:sldId id="385" r:id="rId35"/>
    <p:sldId id="400" r:id="rId36"/>
    <p:sldId id="349" r:id="rId37"/>
    <p:sldId id="387" r:id="rId38"/>
    <p:sldId id="326" r:id="rId39"/>
    <p:sldId id="343" r:id="rId40"/>
    <p:sldId id="328" r:id="rId41"/>
    <p:sldId id="341" r:id="rId42"/>
    <p:sldId id="285" r:id="rId43"/>
    <p:sldId id="369" r:id="rId44"/>
    <p:sldId id="368" r:id="rId4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107"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107"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107"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107"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107" charset="0"/>
        <a:ea typeface="ＭＳ Ｐゴシック" pitchFamily="34" charset="-128"/>
        <a:cs typeface="+mn-cs"/>
      </a:defRPr>
    </a:lvl5pPr>
    <a:lvl6pPr marL="2286000" algn="l" defTabSz="914400" rtl="0" eaLnBrk="1" latinLnBrk="0" hangingPunct="1">
      <a:defRPr sz="2400" kern="1200">
        <a:solidFill>
          <a:schemeClr val="tx1"/>
        </a:solidFill>
        <a:latin typeface="Times" pitchFamily="-107" charset="0"/>
        <a:ea typeface="ＭＳ Ｐゴシック" pitchFamily="34" charset="-128"/>
        <a:cs typeface="+mn-cs"/>
      </a:defRPr>
    </a:lvl6pPr>
    <a:lvl7pPr marL="2743200" algn="l" defTabSz="914400" rtl="0" eaLnBrk="1" latinLnBrk="0" hangingPunct="1">
      <a:defRPr sz="2400" kern="1200">
        <a:solidFill>
          <a:schemeClr val="tx1"/>
        </a:solidFill>
        <a:latin typeface="Times" pitchFamily="-107" charset="0"/>
        <a:ea typeface="ＭＳ Ｐゴシック" pitchFamily="34" charset="-128"/>
        <a:cs typeface="+mn-cs"/>
      </a:defRPr>
    </a:lvl7pPr>
    <a:lvl8pPr marL="3200400" algn="l" defTabSz="914400" rtl="0" eaLnBrk="1" latinLnBrk="0" hangingPunct="1">
      <a:defRPr sz="2400" kern="1200">
        <a:solidFill>
          <a:schemeClr val="tx1"/>
        </a:solidFill>
        <a:latin typeface="Times" pitchFamily="-107" charset="0"/>
        <a:ea typeface="ＭＳ Ｐゴシック" pitchFamily="34" charset="-128"/>
        <a:cs typeface="+mn-cs"/>
      </a:defRPr>
    </a:lvl8pPr>
    <a:lvl9pPr marL="3657600" algn="l" defTabSz="914400" rtl="0" eaLnBrk="1" latinLnBrk="0" hangingPunct="1">
      <a:defRPr sz="2400" kern="1200">
        <a:solidFill>
          <a:schemeClr val="tx1"/>
        </a:solidFill>
        <a:latin typeface="Times" pitchFamily="-107" charset="0"/>
        <a:ea typeface="ＭＳ Ｐゴシック"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BB4"/>
    <a:srgbClr val="3DDFC2"/>
    <a:srgbClr val="00A8B5"/>
    <a:srgbClr val="AEF0EE"/>
    <a:srgbClr val="9FE8FF"/>
    <a:srgbClr val="D3DEDF"/>
    <a:srgbClr val="EEF4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600" autoAdjust="0"/>
  </p:normalViewPr>
  <p:slideViewPr>
    <p:cSldViewPr>
      <p:cViewPr varScale="1">
        <p:scale>
          <a:sx n="110" d="100"/>
          <a:sy n="110" d="100"/>
        </p:scale>
        <p:origin x="-1548" y="-96"/>
      </p:cViewPr>
      <p:guideLst>
        <p:guide orient="horz" pos="3936"/>
        <p:guide pos="2880"/>
      </p:guideLst>
    </p:cSldViewPr>
  </p:slideViewPr>
  <p:outlineViewPr>
    <p:cViewPr>
      <p:scale>
        <a:sx n="33" d="100"/>
        <a:sy n="33" d="100"/>
      </p:scale>
      <p:origin x="0" y="4528"/>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85" d="100"/>
          <a:sy n="85" d="100"/>
        </p:scale>
        <p:origin x="-382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6246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6246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6246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235D801-6E0F-4B0C-A058-DF611F57EDFC}" type="slidenum">
              <a:rPr lang="en-US"/>
              <a:pPr/>
              <a:t>‹#›</a:t>
            </a:fld>
            <a:endParaRPr lang="en-US"/>
          </a:p>
        </p:txBody>
      </p:sp>
    </p:spTree>
    <p:extLst>
      <p:ext uri="{BB962C8B-B14F-4D97-AF65-F5344CB8AC3E}">
        <p14:creationId xmlns:p14="http://schemas.microsoft.com/office/powerpoint/2010/main" val="28168063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6553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554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54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6554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9C789B5-6972-4EE6-AEF9-E8405883AD6F}" type="slidenum">
              <a:rPr lang="en-US"/>
              <a:pPr/>
              <a:t>‹#›</a:t>
            </a:fld>
            <a:endParaRPr lang="en-US"/>
          </a:p>
        </p:txBody>
      </p:sp>
    </p:spTree>
    <p:extLst>
      <p:ext uri="{BB962C8B-B14F-4D97-AF65-F5344CB8AC3E}">
        <p14:creationId xmlns:p14="http://schemas.microsoft.com/office/powerpoint/2010/main" val="10696998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ＭＳ Ｐゴシック" pitchFamily="34" charset="-128"/>
        <a:cs typeface="+mn-cs"/>
      </a:defRPr>
    </a:lvl1pPr>
    <a:lvl2pPr marL="457200" algn="l" rtl="0" eaLnBrk="0" fontAlgn="base" hangingPunct="0">
      <a:spcBef>
        <a:spcPct val="30000"/>
      </a:spcBef>
      <a:spcAft>
        <a:spcPct val="0"/>
      </a:spcAft>
      <a:defRPr sz="1200" kern="1200">
        <a:solidFill>
          <a:schemeClr val="tx1"/>
        </a:solidFill>
        <a:latin typeface="Times"/>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Times"/>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Times"/>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Times"/>
        <a:ea typeface="ＭＳ Ｐゴシック" pitchFamily="-107"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p:cNvSpPr>
          <p:nvPr>
            <p:ph type="sldImg"/>
          </p:nvPr>
        </p:nvSpPr>
        <p:spPr>
          <a:ln/>
        </p:spPr>
      </p:sp>
      <p:sp>
        <p:nvSpPr>
          <p:cNvPr id="6147" name="Notes Placeholder 2"/>
          <p:cNvSpPr>
            <a:spLocks noGrp="1"/>
          </p:cNvSpPr>
          <p:nvPr>
            <p:ph type="body" idx="1"/>
          </p:nvPr>
        </p:nvSpPr>
        <p:spPr>
          <a:noFill/>
          <a:ln/>
        </p:spPr>
        <p:txBody>
          <a:bodyPr/>
          <a:lstStyle/>
          <a:p>
            <a:r>
              <a:rPr lang="en-US">
                <a:latin typeface="Times" pitchFamily="-107" charset="0"/>
              </a:rPr>
              <a:t>FiberCell Systems, the only supplier of laboratory scale hollow fiber bioreactor systems since 2001</a:t>
            </a:r>
          </a:p>
        </p:txBody>
      </p:sp>
      <p:sp>
        <p:nvSpPr>
          <p:cNvPr id="6148" name="Slide Number Placeholder 3"/>
          <p:cNvSpPr>
            <a:spLocks noGrp="1"/>
          </p:cNvSpPr>
          <p:nvPr>
            <p:ph type="sldNum" sz="quarter" idx="5"/>
          </p:nvPr>
        </p:nvSpPr>
        <p:spPr>
          <a:noFill/>
        </p:spPr>
        <p:txBody>
          <a:bodyPr/>
          <a:lstStyle/>
          <a:p>
            <a:fld id="{437FC315-FD47-42E4-A5EA-50D3D13384BF}" type="slidenum">
              <a:rPr lang="en-US"/>
              <a:pPr/>
              <a:t>1</a:t>
            </a:fld>
            <a:endParaRPr lang="en-US"/>
          </a:p>
        </p:txBody>
      </p:sp>
    </p:spTree>
    <p:extLst>
      <p:ext uri="{BB962C8B-B14F-4D97-AF65-F5344CB8AC3E}">
        <p14:creationId xmlns:p14="http://schemas.microsoft.com/office/powerpoint/2010/main" val="2736393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pPr eaLnBrk="1" hangingPunct="1"/>
            <a:r>
              <a:rPr lang="en-US" dirty="0">
                <a:latin typeface="Times" pitchFamily="-107" charset="0"/>
              </a:rPr>
              <a:t>Easy to work with.  Always wear a lab coat and use good sterile technique.</a:t>
            </a:r>
          </a:p>
        </p:txBody>
      </p:sp>
      <p:sp>
        <p:nvSpPr>
          <p:cNvPr id="34820" name="Slide Number Placeholder 3"/>
          <p:cNvSpPr>
            <a:spLocks noGrp="1"/>
          </p:cNvSpPr>
          <p:nvPr>
            <p:ph type="sldNum" sz="quarter" idx="5"/>
          </p:nvPr>
        </p:nvSpPr>
        <p:spPr>
          <a:noFill/>
        </p:spPr>
        <p:txBody>
          <a:bodyPr/>
          <a:lstStyle/>
          <a:p>
            <a:fld id="{AAF4062D-1DD3-4FF2-B7EA-DEADE6B0D477}" type="slidenum">
              <a:rPr lang="en-US"/>
              <a:pPr/>
              <a:t>12</a:t>
            </a:fld>
            <a:endParaRPr lang="en-US"/>
          </a:p>
        </p:txBody>
      </p:sp>
    </p:spTree>
    <p:extLst>
      <p:ext uri="{BB962C8B-B14F-4D97-AF65-F5344CB8AC3E}">
        <p14:creationId xmlns:p14="http://schemas.microsoft.com/office/powerpoint/2010/main" val="2228486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pPr eaLnBrk="1" hangingPunct="1"/>
            <a:r>
              <a:rPr lang="en-US" dirty="0">
                <a:latin typeface="Times" pitchFamily="-107" charset="0"/>
              </a:rPr>
              <a:t>Culturing in a hollow fiber bioreactor</a:t>
            </a:r>
            <a:r>
              <a:rPr lang="en-US" baseline="0" dirty="0">
                <a:latin typeface="Times" pitchFamily="-107" charset="0"/>
              </a:rPr>
              <a:t> is the most in vivo like way to grow cells.</a:t>
            </a:r>
            <a:endParaRPr lang="en-US" dirty="0">
              <a:latin typeface="Times" pitchFamily="-107" charset="0"/>
            </a:endParaRPr>
          </a:p>
        </p:txBody>
      </p:sp>
      <p:sp>
        <p:nvSpPr>
          <p:cNvPr id="36868" name="Slide Number Placeholder 3"/>
          <p:cNvSpPr>
            <a:spLocks noGrp="1"/>
          </p:cNvSpPr>
          <p:nvPr>
            <p:ph type="sldNum" sz="quarter" idx="5"/>
          </p:nvPr>
        </p:nvSpPr>
        <p:spPr>
          <a:noFill/>
        </p:spPr>
        <p:txBody>
          <a:bodyPr/>
          <a:lstStyle/>
          <a:p>
            <a:fld id="{3CBB5868-8A98-4E34-92D0-104664116C9D}" type="slidenum">
              <a:rPr lang="en-US"/>
              <a:pPr/>
              <a:t>13</a:t>
            </a:fld>
            <a:endParaRPr lang="en-US"/>
          </a:p>
        </p:txBody>
      </p:sp>
    </p:spTree>
    <p:extLst>
      <p:ext uri="{BB962C8B-B14F-4D97-AF65-F5344CB8AC3E}">
        <p14:creationId xmlns:p14="http://schemas.microsoft.com/office/powerpoint/2010/main" val="549842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p:spPr>
        <p:txBody>
          <a:bodyPr/>
          <a:lstStyle/>
          <a:p>
            <a:r>
              <a:rPr lang="en-US" dirty="0">
                <a:latin typeface="Times" pitchFamily="-107" charset="0"/>
              </a:rPr>
              <a:t>Cells densely populated in </a:t>
            </a:r>
            <a:r>
              <a:rPr lang="en-US" dirty="0" err="1">
                <a:latin typeface="Times" pitchFamily="-107" charset="0"/>
              </a:rPr>
              <a:t>FiberCell</a:t>
            </a:r>
            <a:r>
              <a:rPr lang="en-US" dirty="0">
                <a:latin typeface="Times" pitchFamily="-107" charset="0"/>
              </a:rPr>
              <a:t> Systems hollow fiber bioreactor.  When harvesting</a:t>
            </a:r>
            <a:r>
              <a:rPr lang="en-US" baseline="0" dirty="0">
                <a:latin typeface="Times" pitchFamily="-107" charset="0"/>
              </a:rPr>
              <a:t> it is not unusual to collect a 1-5 ml pellet.  The cells at the end of the cartridge are viable due to the high gross filtration rate of the fibers.</a:t>
            </a:r>
            <a:endParaRPr lang="en-US" dirty="0">
              <a:latin typeface="Times" pitchFamily="-107" charset="0"/>
            </a:endParaRPr>
          </a:p>
        </p:txBody>
      </p:sp>
    </p:spTree>
    <p:extLst>
      <p:ext uri="{BB962C8B-B14F-4D97-AF65-F5344CB8AC3E}">
        <p14:creationId xmlns:p14="http://schemas.microsoft.com/office/powerpoint/2010/main" val="764669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CDM </a:t>
            </a:r>
            <a:r>
              <a:rPr lang="en-US" dirty="0" err="1" smtClean="0"/>
              <a:t>Hd</a:t>
            </a:r>
            <a:r>
              <a:rPr lang="en-US" dirty="0" smtClean="0"/>
              <a:t> is a protein free, animal component</a:t>
            </a:r>
            <a:r>
              <a:rPr lang="en-US" baseline="0" dirty="0" smtClean="0"/>
              <a:t> free chemically defined serum replacement optimized for hollow fiber cell culture. It is the first time that a simplified medium takes advantage of specific cell culture conditions (i.e. high cell density) found in a bioreactor.</a:t>
            </a:r>
            <a:endParaRPr lang="en-US" dirty="0"/>
          </a:p>
        </p:txBody>
      </p:sp>
      <p:sp>
        <p:nvSpPr>
          <p:cNvPr id="4" name="Slide Number Placeholder 3"/>
          <p:cNvSpPr>
            <a:spLocks noGrp="1"/>
          </p:cNvSpPr>
          <p:nvPr>
            <p:ph type="sldNum" sz="quarter" idx="10"/>
          </p:nvPr>
        </p:nvSpPr>
        <p:spPr/>
        <p:txBody>
          <a:bodyPr/>
          <a:lstStyle/>
          <a:p>
            <a:fld id="{19C789B5-6972-4EE6-AEF9-E8405883AD6F}" type="slidenum">
              <a:rPr lang="en-US" smtClean="0"/>
              <a:pPr/>
              <a:t>16</a:t>
            </a:fld>
            <a:endParaRPr lang="en-US"/>
          </a:p>
        </p:txBody>
      </p:sp>
    </p:spTree>
    <p:extLst>
      <p:ext uri="{BB962C8B-B14F-4D97-AF65-F5344CB8AC3E}">
        <p14:creationId xmlns:p14="http://schemas.microsoft.com/office/powerpoint/2010/main" val="1649013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Easily produce 100 mgs or more of antibody per week. These</a:t>
            </a:r>
            <a:r>
              <a:rPr lang="en-US" baseline="0" dirty="0" smtClean="0"/>
              <a:t> antibodies were produced using DMEM and CDM HD at 10%.  Please note, this is not purified antibody but a straight harvest from the cartridge. Note the lack of contaminating proteins from serum or cytoplasmic proteins from the cells.</a:t>
            </a:r>
            <a:endParaRPr lang="en-US" dirty="0" smtClean="0"/>
          </a:p>
          <a:p>
            <a:endParaRPr lang="en-US" dirty="0"/>
          </a:p>
        </p:txBody>
      </p:sp>
      <p:sp>
        <p:nvSpPr>
          <p:cNvPr id="4" name="Slide Number Placeholder 3"/>
          <p:cNvSpPr>
            <a:spLocks noGrp="1"/>
          </p:cNvSpPr>
          <p:nvPr>
            <p:ph type="sldNum" sz="quarter" idx="10"/>
          </p:nvPr>
        </p:nvSpPr>
        <p:spPr/>
        <p:txBody>
          <a:bodyPr/>
          <a:lstStyle/>
          <a:p>
            <a:fld id="{19C789B5-6972-4EE6-AEF9-E8405883AD6F}" type="slidenum">
              <a:rPr lang="en-US" smtClean="0"/>
              <a:pPr/>
              <a:t>17</a:t>
            </a:fld>
            <a:endParaRPr lang="en-US"/>
          </a:p>
        </p:txBody>
      </p:sp>
    </p:spTree>
    <p:extLst>
      <p:ext uri="{BB962C8B-B14F-4D97-AF65-F5344CB8AC3E}">
        <p14:creationId xmlns:p14="http://schemas.microsoft.com/office/powerpoint/2010/main" val="1586370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Times" pitchFamily="-107" charset="0"/>
              </a:rPr>
              <a:t>Gel filtration chromatography of a </a:t>
            </a:r>
            <a:r>
              <a:rPr lang="en-US" dirty="0" err="1" smtClean="0">
                <a:latin typeface="Times" pitchFamily="-107" charset="0"/>
              </a:rPr>
              <a:t>hexeramized</a:t>
            </a:r>
            <a:r>
              <a:rPr lang="en-US" dirty="0" smtClean="0">
                <a:latin typeface="Times" pitchFamily="-107" charset="0"/>
              </a:rPr>
              <a:t> IgG produced in CHO cells. Top graph shows results when cells are cultured in flasks, bottom trace shows results when cultured in a FiberCell Catalog number C2018. 95% of the protein is now produced as a properly folded hexamer, better cell culture conditions in the cartridge result in better protein folding and production.</a:t>
            </a:r>
            <a:endParaRPr lang="en-US" dirty="0">
              <a:latin typeface="Times" pitchFamily="-107" charset="0"/>
            </a:endParaRPr>
          </a:p>
        </p:txBody>
      </p:sp>
      <p:sp>
        <p:nvSpPr>
          <p:cNvPr id="4" name="Slide Number Placeholder 3"/>
          <p:cNvSpPr>
            <a:spLocks noGrp="1"/>
          </p:cNvSpPr>
          <p:nvPr>
            <p:ph type="sldNum" sz="quarter" idx="10"/>
          </p:nvPr>
        </p:nvSpPr>
        <p:spPr/>
        <p:txBody>
          <a:bodyPr/>
          <a:lstStyle/>
          <a:p>
            <a:fld id="{19C789B5-6972-4EE6-AEF9-E8405883AD6F}" type="slidenum">
              <a:rPr lang="en-US" smtClean="0"/>
              <a:pPr/>
              <a:t>18</a:t>
            </a:fld>
            <a:endParaRPr lang="en-US"/>
          </a:p>
        </p:txBody>
      </p:sp>
    </p:spTree>
    <p:extLst>
      <p:ext uri="{BB962C8B-B14F-4D97-AF65-F5344CB8AC3E}">
        <p14:creationId xmlns:p14="http://schemas.microsoft.com/office/powerpoint/2010/main" val="3530341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latin typeface="Times" pitchFamily="-107" charset="0"/>
              </a:rPr>
              <a:t>Hexeramized</a:t>
            </a:r>
            <a:r>
              <a:rPr lang="en-US" dirty="0" smtClean="0">
                <a:latin typeface="Times" pitchFamily="-107" charset="0"/>
              </a:rPr>
              <a:t> IgG produced in CHO cells in the C2018 cartridge. .5 gram produced in 60 days in a total harvested volume of less than 5 liters. This is a </a:t>
            </a:r>
            <a:r>
              <a:rPr lang="en-US" dirty="0" err="1" smtClean="0">
                <a:latin typeface="Times" pitchFamily="-107" charset="0"/>
              </a:rPr>
              <a:t>cryo</a:t>
            </a:r>
            <a:r>
              <a:rPr lang="en-US" dirty="0" smtClean="0">
                <a:latin typeface="Times" pitchFamily="-107" charset="0"/>
              </a:rPr>
              <a:t>-electron </a:t>
            </a:r>
            <a:r>
              <a:rPr lang="en-US" dirty="0" err="1" smtClean="0">
                <a:latin typeface="Times" pitchFamily="-107" charset="0"/>
              </a:rPr>
              <a:t>tomograph</a:t>
            </a:r>
            <a:r>
              <a:rPr lang="en-US" dirty="0" smtClean="0">
                <a:latin typeface="Times" pitchFamily="-107" charset="0"/>
              </a:rPr>
              <a:t> of the actual protein showing the 6  IgG1 subunits held together with 3 IgA tails. The </a:t>
            </a:r>
            <a:r>
              <a:rPr lang="en-US" dirty="0" err="1" smtClean="0">
                <a:latin typeface="Times" pitchFamily="-107" charset="0"/>
              </a:rPr>
              <a:t>Fv</a:t>
            </a:r>
            <a:r>
              <a:rPr lang="en-US" dirty="0" smtClean="0">
                <a:latin typeface="Times" pitchFamily="-107" charset="0"/>
              </a:rPr>
              <a:t> region has been replaced with CD 4 receptor. It is shown cross-linking two HIV viruses together via attachment to the GP120 protein on the surface of the virus, inactivating the virus.</a:t>
            </a:r>
            <a:endParaRPr lang="en-US" dirty="0">
              <a:latin typeface="Times" pitchFamily="-107" charset="0"/>
            </a:endParaRPr>
          </a:p>
        </p:txBody>
      </p:sp>
      <p:sp>
        <p:nvSpPr>
          <p:cNvPr id="4" name="Slide Number Placeholder 3"/>
          <p:cNvSpPr>
            <a:spLocks noGrp="1"/>
          </p:cNvSpPr>
          <p:nvPr>
            <p:ph type="sldNum" sz="quarter" idx="10"/>
          </p:nvPr>
        </p:nvSpPr>
        <p:spPr/>
        <p:txBody>
          <a:bodyPr/>
          <a:lstStyle/>
          <a:p>
            <a:fld id="{19C789B5-6972-4EE6-AEF9-E8405883AD6F}" type="slidenum">
              <a:rPr lang="en-US" smtClean="0"/>
              <a:pPr/>
              <a:t>19</a:t>
            </a:fld>
            <a:endParaRPr lang="en-US"/>
          </a:p>
        </p:txBody>
      </p:sp>
    </p:spTree>
    <p:extLst>
      <p:ext uri="{BB962C8B-B14F-4D97-AF65-F5344CB8AC3E}">
        <p14:creationId xmlns:p14="http://schemas.microsoft.com/office/powerpoint/2010/main" val="3530341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Raw harvest from hollow fiber bioreactor. The protein of interest makes up the majority of protein present.</a:t>
            </a:r>
            <a:endParaRPr lang="en-US" dirty="0"/>
          </a:p>
        </p:txBody>
      </p:sp>
      <p:sp>
        <p:nvSpPr>
          <p:cNvPr id="4" name="Slide Number Placeholder 3"/>
          <p:cNvSpPr>
            <a:spLocks noGrp="1"/>
          </p:cNvSpPr>
          <p:nvPr>
            <p:ph type="sldNum" sz="quarter" idx="10"/>
          </p:nvPr>
        </p:nvSpPr>
        <p:spPr/>
        <p:txBody>
          <a:bodyPr/>
          <a:lstStyle/>
          <a:p>
            <a:fld id="{19C789B5-6972-4EE6-AEF9-E8405883AD6F}" type="slidenum">
              <a:rPr lang="en-US" smtClean="0"/>
              <a:pPr/>
              <a:t>20</a:t>
            </a:fld>
            <a:endParaRPr lang="en-US"/>
          </a:p>
        </p:txBody>
      </p:sp>
    </p:spTree>
    <p:extLst>
      <p:ext uri="{BB962C8B-B14F-4D97-AF65-F5344CB8AC3E}">
        <p14:creationId xmlns:p14="http://schemas.microsoft.com/office/powerpoint/2010/main" val="3530341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C789B5-6972-4EE6-AEF9-E8405883AD6F}" type="slidenum">
              <a:rPr lang="en-US" smtClean="0"/>
              <a:pPr/>
              <a:t>21</a:t>
            </a:fld>
            <a:endParaRPr lang="en-US"/>
          </a:p>
        </p:txBody>
      </p:sp>
    </p:spTree>
    <p:extLst>
      <p:ext uri="{BB962C8B-B14F-4D97-AF65-F5344CB8AC3E}">
        <p14:creationId xmlns:p14="http://schemas.microsoft.com/office/powerpoint/2010/main" val="3530341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pPr eaLnBrk="1" hangingPunct="1"/>
            <a:r>
              <a:rPr lang="en-US" dirty="0">
                <a:latin typeface="Times" pitchFamily="-107" charset="0"/>
              </a:rPr>
              <a:t>A single hollow fiber cartridge can replace 100’s of roller bottles over months of culture.</a:t>
            </a:r>
          </a:p>
        </p:txBody>
      </p:sp>
      <p:sp>
        <p:nvSpPr>
          <p:cNvPr id="63492" name="Slide Number Placeholder 3"/>
          <p:cNvSpPr>
            <a:spLocks noGrp="1"/>
          </p:cNvSpPr>
          <p:nvPr>
            <p:ph type="sldNum" sz="quarter" idx="5"/>
          </p:nvPr>
        </p:nvSpPr>
        <p:spPr>
          <a:noFill/>
        </p:spPr>
        <p:txBody>
          <a:bodyPr/>
          <a:lstStyle/>
          <a:p>
            <a:fld id="{EEE94FBF-F8C4-40BE-B9B4-343687E256A0}" type="slidenum">
              <a:rPr lang="en-US"/>
              <a:pPr/>
              <a:t>22</a:t>
            </a:fld>
            <a:endParaRPr lang="en-US"/>
          </a:p>
        </p:txBody>
      </p:sp>
    </p:spTree>
    <p:extLst>
      <p:ext uri="{BB962C8B-B14F-4D97-AF65-F5344CB8AC3E}">
        <p14:creationId xmlns:p14="http://schemas.microsoft.com/office/powerpoint/2010/main" val="77200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p:spPr>
        <p:txBody>
          <a:bodyPr/>
          <a:lstStyle/>
          <a:p>
            <a:pPr eaLnBrk="1" hangingPunct="1"/>
            <a:r>
              <a:rPr lang="en-US" dirty="0">
                <a:latin typeface="Times" pitchFamily="-107" charset="0"/>
              </a:rPr>
              <a:t>Scale up options are all based upon surface area increases but the cells are still bound to a non-porous plastic surface. Larger scale systems rely upon micro-carriers or some other sort of non-porous support or the adaptation of the cells to suspension culture using specialty mediums.  The culture of</a:t>
            </a:r>
            <a:r>
              <a:rPr lang="en-US" baseline="0" dirty="0">
                <a:latin typeface="Times" pitchFamily="-107" charset="0"/>
              </a:rPr>
              <a:t> cells under these conditions are non-physiologic.</a:t>
            </a:r>
            <a:endParaRPr lang="en-US" dirty="0">
              <a:latin typeface="Times" pitchFamily="-107" charset="0"/>
            </a:endParaRPr>
          </a:p>
        </p:txBody>
      </p:sp>
      <p:sp>
        <p:nvSpPr>
          <p:cNvPr id="10244" name="Slide Number Placeholder 3"/>
          <p:cNvSpPr>
            <a:spLocks noGrp="1"/>
          </p:cNvSpPr>
          <p:nvPr>
            <p:ph type="sldNum" sz="quarter" idx="5"/>
          </p:nvPr>
        </p:nvSpPr>
        <p:spPr>
          <a:noFill/>
        </p:spPr>
        <p:txBody>
          <a:bodyPr/>
          <a:lstStyle/>
          <a:p>
            <a:fld id="{E9F4136E-44C5-486D-8AFF-E6DBCADE72A4}" type="slidenum">
              <a:rPr lang="en-US"/>
              <a:pPr/>
              <a:t>3</a:t>
            </a:fld>
            <a:endParaRPr lang="en-US"/>
          </a:p>
        </p:txBody>
      </p:sp>
    </p:spTree>
    <p:extLst>
      <p:ext uri="{BB962C8B-B14F-4D97-AF65-F5344CB8AC3E}">
        <p14:creationId xmlns:p14="http://schemas.microsoft.com/office/powerpoint/2010/main" val="3268799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pPr eaLnBrk="1" hangingPunct="1"/>
            <a:r>
              <a:rPr lang="en-US" dirty="0" smtClean="0">
                <a:latin typeface="Times" pitchFamily="-107" charset="0"/>
              </a:rPr>
              <a:t>Demonstration of the 3-D culturing</a:t>
            </a:r>
            <a:r>
              <a:rPr lang="en-US" baseline="0" dirty="0" smtClean="0">
                <a:latin typeface="Times" pitchFamily="-107" charset="0"/>
              </a:rPr>
              <a:t> of endothelial cells on the inside of the cartridge and vascular smooth muscle on the outside. As the shear stress changes on the endothelial cells g protein formation and endothelin receptor expression in the smooth muscle cells is directly affected.</a:t>
            </a:r>
            <a:endParaRPr lang="en-US" dirty="0">
              <a:latin typeface="Times" pitchFamily="-107" charset="0"/>
            </a:endParaRPr>
          </a:p>
        </p:txBody>
      </p:sp>
      <p:sp>
        <p:nvSpPr>
          <p:cNvPr id="63492" name="Slide Number Placeholder 3"/>
          <p:cNvSpPr>
            <a:spLocks noGrp="1"/>
          </p:cNvSpPr>
          <p:nvPr>
            <p:ph type="sldNum" sz="quarter" idx="5"/>
          </p:nvPr>
        </p:nvSpPr>
        <p:spPr>
          <a:noFill/>
        </p:spPr>
        <p:txBody>
          <a:bodyPr/>
          <a:lstStyle/>
          <a:p>
            <a:fld id="{EEE94FBF-F8C4-40BE-B9B4-343687E256A0}" type="slidenum">
              <a:rPr lang="en-US"/>
              <a:pPr/>
              <a:t>23</a:t>
            </a:fld>
            <a:endParaRPr lang="en-US"/>
          </a:p>
        </p:txBody>
      </p:sp>
    </p:spTree>
    <p:extLst>
      <p:ext uri="{BB962C8B-B14F-4D97-AF65-F5344CB8AC3E}">
        <p14:creationId xmlns:p14="http://schemas.microsoft.com/office/powerpoint/2010/main" val="77200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pPr eaLnBrk="1" hangingPunct="1"/>
            <a:endParaRPr lang="en-US" dirty="0">
              <a:latin typeface="Times" pitchFamily="-107" charset="0"/>
            </a:endParaRPr>
          </a:p>
        </p:txBody>
      </p:sp>
      <p:sp>
        <p:nvSpPr>
          <p:cNvPr id="63492" name="Slide Number Placeholder 3"/>
          <p:cNvSpPr>
            <a:spLocks noGrp="1"/>
          </p:cNvSpPr>
          <p:nvPr>
            <p:ph type="sldNum" sz="quarter" idx="5"/>
          </p:nvPr>
        </p:nvSpPr>
        <p:spPr>
          <a:noFill/>
        </p:spPr>
        <p:txBody>
          <a:bodyPr/>
          <a:lstStyle/>
          <a:p>
            <a:fld id="{EEE94FBF-F8C4-40BE-B9B4-343687E256A0}" type="slidenum">
              <a:rPr lang="en-US"/>
              <a:pPr/>
              <a:t>24</a:t>
            </a:fld>
            <a:endParaRPr lang="en-US"/>
          </a:p>
        </p:txBody>
      </p:sp>
    </p:spTree>
    <p:extLst>
      <p:ext uri="{BB962C8B-B14F-4D97-AF65-F5344CB8AC3E}">
        <p14:creationId xmlns:p14="http://schemas.microsoft.com/office/powerpoint/2010/main" val="77200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Times"/>
              <a:ea typeface="ＭＳ Ｐゴシック" pitchFamily="34" charset="-128"/>
              <a:cs typeface="+mn-cs"/>
            </a:endParaRPr>
          </a:p>
        </p:txBody>
      </p:sp>
      <p:sp>
        <p:nvSpPr>
          <p:cNvPr id="4" name="Slide Number Placeholder 3"/>
          <p:cNvSpPr>
            <a:spLocks noGrp="1"/>
          </p:cNvSpPr>
          <p:nvPr>
            <p:ph type="sldNum" sz="quarter" idx="10"/>
          </p:nvPr>
        </p:nvSpPr>
        <p:spPr/>
        <p:txBody>
          <a:bodyPr/>
          <a:lstStyle/>
          <a:p>
            <a:fld id="{3C152099-8D43-7A40-9838-FC2AC8124EDB}" type="slidenum">
              <a:rPr lang="en-US" smtClean="0"/>
              <a:pPr/>
              <a:t>25</a:t>
            </a:fld>
            <a:endParaRPr lang="en-US"/>
          </a:p>
        </p:txBody>
      </p:sp>
    </p:spTree>
    <p:extLst>
      <p:ext uri="{BB962C8B-B14F-4D97-AF65-F5344CB8AC3E}">
        <p14:creationId xmlns:p14="http://schemas.microsoft.com/office/powerpoint/2010/main" val="2543908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pPr eaLnBrk="1" hangingPunct="1"/>
            <a:endParaRPr lang="en-US" dirty="0">
              <a:latin typeface="Times" pitchFamily="-107" charset="0"/>
            </a:endParaRPr>
          </a:p>
        </p:txBody>
      </p:sp>
      <p:sp>
        <p:nvSpPr>
          <p:cNvPr id="63492" name="Slide Number Placeholder 3"/>
          <p:cNvSpPr>
            <a:spLocks noGrp="1"/>
          </p:cNvSpPr>
          <p:nvPr>
            <p:ph type="sldNum" sz="quarter" idx="5"/>
          </p:nvPr>
        </p:nvSpPr>
        <p:spPr>
          <a:noFill/>
        </p:spPr>
        <p:txBody>
          <a:bodyPr/>
          <a:lstStyle/>
          <a:p>
            <a:fld id="{EEE94FBF-F8C4-40BE-B9B4-343687E256A0}" type="slidenum">
              <a:rPr lang="en-US"/>
              <a:pPr/>
              <a:t>26</a:t>
            </a:fld>
            <a:endParaRPr lang="en-US"/>
          </a:p>
        </p:txBody>
      </p:sp>
    </p:spTree>
    <p:extLst>
      <p:ext uri="{BB962C8B-B14F-4D97-AF65-F5344CB8AC3E}">
        <p14:creationId xmlns:p14="http://schemas.microsoft.com/office/powerpoint/2010/main" val="77200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pPr eaLnBrk="1" hangingPunct="1"/>
            <a:r>
              <a:rPr lang="en-US" dirty="0" smtClean="0">
                <a:latin typeface="Times" pitchFamily="-107" charset="0"/>
              </a:rPr>
              <a:t>Demonstration of the 3-D culturing</a:t>
            </a:r>
            <a:r>
              <a:rPr lang="en-US" baseline="0" dirty="0" smtClean="0">
                <a:latin typeface="Times" pitchFamily="-107" charset="0"/>
              </a:rPr>
              <a:t> of endothelial cells on the inside of the cartridge and vascular smooth muscle on the outside. As the shear stress changes on the endothelial cells g protein formation and endothelin receptor expression in the smooth muscle cells is directly affected.</a:t>
            </a:r>
            <a:endParaRPr lang="en-US" dirty="0">
              <a:latin typeface="Times" pitchFamily="-107" charset="0"/>
            </a:endParaRPr>
          </a:p>
        </p:txBody>
      </p:sp>
      <p:sp>
        <p:nvSpPr>
          <p:cNvPr id="63492" name="Slide Number Placeholder 3"/>
          <p:cNvSpPr>
            <a:spLocks noGrp="1"/>
          </p:cNvSpPr>
          <p:nvPr>
            <p:ph type="sldNum" sz="quarter" idx="5"/>
          </p:nvPr>
        </p:nvSpPr>
        <p:spPr>
          <a:noFill/>
        </p:spPr>
        <p:txBody>
          <a:bodyPr/>
          <a:lstStyle/>
          <a:p>
            <a:fld id="{EEE94FBF-F8C4-40BE-B9B4-343687E256A0}" type="slidenum">
              <a:rPr lang="en-US"/>
              <a:pPr/>
              <a:t>27</a:t>
            </a:fld>
            <a:endParaRPr lang="en-US"/>
          </a:p>
        </p:txBody>
      </p:sp>
    </p:spTree>
    <p:extLst>
      <p:ext uri="{BB962C8B-B14F-4D97-AF65-F5344CB8AC3E}">
        <p14:creationId xmlns:p14="http://schemas.microsoft.com/office/powerpoint/2010/main" val="77200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Embryoid</a:t>
            </a:r>
            <a:r>
              <a:rPr lang="en-US" dirty="0"/>
              <a:t> bodies as also observed, highly reactive with CD102</a:t>
            </a:r>
          </a:p>
        </p:txBody>
      </p:sp>
      <p:sp>
        <p:nvSpPr>
          <p:cNvPr id="4" name="Slide Number Placeholder 3"/>
          <p:cNvSpPr>
            <a:spLocks noGrp="1"/>
          </p:cNvSpPr>
          <p:nvPr>
            <p:ph type="sldNum" sz="quarter" idx="10"/>
          </p:nvPr>
        </p:nvSpPr>
        <p:spPr/>
        <p:txBody>
          <a:bodyPr/>
          <a:lstStyle/>
          <a:p>
            <a:fld id="{19C789B5-6972-4EE6-AEF9-E8405883AD6F}" type="slidenum">
              <a:rPr lang="en-US" smtClean="0"/>
              <a:pPr/>
              <a:t>38</a:t>
            </a:fld>
            <a:endParaRPr lang="en-US"/>
          </a:p>
        </p:txBody>
      </p:sp>
    </p:spTree>
    <p:extLst>
      <p:ext uri="{BB962C8B-B14F-4D97-AF65-F5344CB8AC3E}">
        <p14:creationId xmlns:p14="http://schemas.microsoft.com/office/powerpoint/2010/main" val="1110856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pPr eaLnBrk="1" hangingPunct="1"/>
            <a:endParaRPr lang="en-US">
              <a:latin typeface="Times" pitchFamily="-107" charset="0"/>
            </a:endParaRPr>
          </a:p>
        </p:txBody>
      </p:sp>
      <p:sp>
        <p:nvSpPr>
          <p:cNvPr id="82948" name="Slide Number Placeholder 3"/>
          <p:cNvSpPr>
            <a:spLocks noGrp="1"/>
          </p:cNvSpPr>
          <p:nvPr>
            <p:ph type="sldNum" sz="quarter" idx="5"/>
          </p:nvPr>
        </p:nvSpPr>
        <p:spPr>
          <a:noFill/>
        </p:spPr>
        <p:txBody>
          <a:bodyPr/>
          <a:lstStyle/>
          <a:p>
            <a:fld id="{765F043D-CE2A-46C6-B633-207655069F92}" type="slidenum">
              <a:rPr lang="en-US"/>
              <a:pPr/>
              <a:t>40</a:t>
            </a:fld>
            <a:endParaRPr lang="en-US"/>
          </a:p>
        </p:txBody>
      </p:sp>
    </p:spTree>
    <p:extLst>
      <p:ext uri="{BB962C8B-B14F-4D97-AF65-F5344CB8AC3E}">
        <p14:creationId xmlns:p14="http://schemas.microsoft.com/office/powerpoint/2010/main" val="510191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p:spPr>
        <p:txBody>
          <a:bodyPr/>
          <a:lstStyle/>
          <a:p>
            <a:pPr eaLnBrk="1" hangingPunct="1"/>
            <a:r>
              <a:rPr lang="en-US" dirty="0">
                <a:latin typeface="Times" pitchFamily="-107" charset="0"/>
              </a:rPr>
              <a:t>Feast or famine cycle. The cells are exposed to constantly changing conditions with their optimum conditions for protein and antibody production being only a small part of this cycle. Just when things get good it is time to split the cells and start the process all over again.</a:t>
            </a:r>
          </a:p>
        </p:txBody>
      </p:sp>
      <p:sp>
        <p:nvSpPr>
          <p:cNvPr id="12292" name="Slide Number Placeholder 3"/>
          <p:cNvSpPr>
            <a:spLocks noGrp="1"/>
          </p:cNvSpPr>
          <p:nvPr>
            <p:ph type="sldNum" sz="quarter" idx="5"/>
          </p:nvPr>
        </p:nvSpPr>
        <p:spPr>
          <a:noFill/>
        </p:spPr>
        <p:txBody>
          <a:bodyPr/>
          <a:lstStyle/>
          <a:p>
            <a:fld id="{0C868A6C-FF93-41DA-8220-826AA8E82D77}" type="slidenum">
              <a:rPr lang="en-US"/>
              <a:pPr/>
              <a:t>4</a:t>
            </a:fld>
            <a:endParaRPr lang="en-US"/>
          </a:p>
        </p:txBody>
      </p:sp>
    </p:spTree>
    <p:extLst>
      <p:ext uri="{BB962C8B-B14F-4D97-AF65-F5344CB8AC3E}">
        <p14:creationId xmlns:p14="http://schemas.microsoft.com/office/powerpoint/2010/main" val="4273208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p:spPr>
        <p:txBody>
          <a:bodyPr/>
          <a:lstStyle/>
          <a:p>
            <a:pPr eaLnBrk="1" hangingPunct="1"/>
            <a:r>
              <a:rPr lang="en-US" dirty="0">
                <a:latin typeface="Times" pitchFamily="-107" charset="0"/>
              </a:rPr>
              <a:t>Cells are sensitive to plating density. Since the nutrients come from the top down when cells reach confluence it is necessary to split the cells, otherwise the bottom layer does not receive oxygen and nutrients and the cells peel off and die.</a:t>
            </a:r>
          </a:p>
        </p:txBody>
      </p:sp>
      <p:sp>
        <p:nvSpPr>
          <p:cNvPr id="16388" name="Slide Number Placeholder 3"/>
          <p:cNvSpPr>
            <a:spLocks noGrp="1"/>
          </p:cNvSpPr>
          <p:nvPr>
            <p:ph type="sldNum" sz="quarter" idx="5"/>
          </p:nvPr>
        </p:nvSpPr>
        <p:spPr>
          <a:noFill/>
        </p:spPr>
        <p:txBody>
          <a:bodyPr/>
          <a:lstStyle/>
          <a:p>
            <a:fld id="{72B27C5C-A41E-4C2C-AB11-4E53BF8C3704}" type="slidenum">
              <a:rPr lang="en-US"/>
              <a:pPr/>
              <a:t>5</a:t>
            </a:fld>
            <a:endParaRPr lang="en-US"/>
          </a:p>
        </p:txBody>
      </p:sp>
    </p:spTree>
    <p:extLst>
      <p:ext uri="{BB962C8B-B14F-4D97-AF65-F5344CB8AC3E}">
        <p14:creationId xmlns:p14="http://schemas.microsoft.com/office/powerpoint/2010/main" val="3438926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p:spPr>
        <p:txBody>
          <a:bodyPr/>
          <a:lstStyle/>
          <a:p>
            <a:pPr eaLnBrk="1" hangingPunct="1"/>
            <a:r>
              <a:rPr lang="en-US" dirty="0">
                <a:latin typeface="Times" pitchFamily="-107" charset="0"/>
              </a:rPr>
              <a:t>Hollow fiber cell culture maintains the cells at their optimum growth and production conditions consistently for long term culture. A </a:t>
            </a:r>
            <a:r>
              <a:rPr lang="en-US" dirty="0" err="1">
                <a:latin typeface="Times" pitchFamily="-107" charset="0"/>
              </a:rPr>
              <a:t>glioma</a:t>
            </a:r>
            <a:r>
              <a:rPr lang="en-US" dirty="0">
                <a:latin typeface="Times" pitchFamily="-107" charset="0"/>
              </a:rPr>
              <a:t> cell line has been maintained for 2 years of continuous culture, a </a:t>
            </a:r>
            <a:r>
              <a:rPr lang="en-US" dirty="0" err="1">
                <a:latin typeface="Times" pitchFamily="-107" charset="0"/>
              </a:rPr>
              <a:t>hybridoma</a:t>
            </a:r>
            <a:r>
              <a:rPr lang="en-US" dirty="0">
                <a:latin typeface="Times" pitchFamily="-107" charset="0"/>
              </a:rPr>
              <a:t> for one year of continuous production.  Cytokines</a:t>
            </a:r>
            <a:r>
              <a:rPr lang="en-US" baseline="0" dirty="0">
                <a:latin typeface="Times" pitchFamily="-107" charset="0"/>
              </a:rPr>
              <a:t> are concentrated around the cells eliminating lag phase, the cells do not need to be split and product is concentrated.</a:t>
            </a:r>
            <a:endParaRPr lang="en-US" dirty="0">
              <a:latin typeface="Times" pitchFamily="-107" charset="0"/>
            </a:endParaRPr>
          </a:p>
        </p:txBody>
      </p:sp>
      <p:sp>
        <p:nvSpPr>
          <p:cNvPr id="14340" name="Slide Number Placeholder 3"/>
          <p:cNvSpPr>
            <a:spLocks noGrp="1"/>
          </p:cNvSpPr>
          <p:nvPr>
            <p:ph type="sldNum" sz="quarter" idx="5"/>
          </p:nvPr>
        </p:nvSpPr>
        <p:spPr>
          <a:noFill/>
        </p:spPr>
        <p:txBody>
          <a:bodyPr/>
          <a:lstStyle/>
          <a:p>
            <a:fld id="{1F8C461A-4E88-4BBB-A4C9-8B9BD00B6F31}" type="slidenum">
              <a:rPr lang="en-US"/>
              <a:pPr/>
              <a:t>6</a:t>
            </a:fld>
            <a:endParaRPr lang="en-US"/>
          </a:p>
        </p:txBody>
      </p:sp>
    </p:spTree>
    <p:extLst>
      <p:ext uri="{BB962C8B-B14F-4D97-AF65-F5344CB8AC3E}">
        <p14:creationId xmlns:p14="http://schemas.microsoft.com/office/powerpoint/2010/main" val="384209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p:spPr>
        <p:txBody>
          <a:bodyPr/>
          <a:lstStyle/>
          <a:p>
            <a:r>
              <a:rPr lang="en-US" dirty="0">
                <a:latin typeface="Times" pitchFamily="-107" charset="0"/>
              </a:rPr>
              <a:t>Cells densely populated in </a:t>
            </a:r>
            <a:r>
              <a:rPr lang="en-US" dirty="0" err="1">
                <a:latin typeface="Times" pitchFamily="-107" charset="0"/>
              </a:rPr>
              <a:t>FiberCell</a:t>
            </a:r>
            <a:r>
              <a:rPr lang="en-US" dirty="0">
                <a:latin typeface="Times" pitchFamily="-107" charset="0"/>
              </a:rPr>
              <a:t> Systems hollow fiber bioreactor.  When harvesting</a:t>
            </a:r>
            <a:r>
              <a:rPr lang="en-US" baseline="0" dirty="0">
                <a:latin typeface="Times" pitchFamily="-107" charset="0"/>
              </a:rPr>
              <a:t> it is not unusual to collect a 1-5 ml pellet.  The cells at the end of the cartridge are viable due to the high gross filtration rate of the fibers.</a:t>
            </a:r>
            <a:endParaRPr lang="en-US" dirty="0">
              <a:latin typeface="Times" pitchFamily="-107" charset="0"/>
            </a:endParaRPr>
          </a:p>
        </p:txBody>
      </p:sp>
    </p:spTree>
    <p:extLst>
      <p:ext uri="{BB962C8B-B14F-4D97-AF65-F5344CB8AC3E}">
        <p14:creationId xmlns:p14="http://schemas.microsoft.com/office/powerpoint/2010/main" val="3549439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pPr eaLnBrk="1" hangingPunct="1"/>
            <a:r>
              <a:rPr lang="en-US" dirty="0">
                <a:latin typeface="Times" pitchFamily="-107" charset="0"/>
              </a:rPr>
              <a:t>High cell density permits the reduction of dependence upon serum, lower concentration of serum, serum free medium or CDM HD can support cells at this high density. </a:t>
            </a:r>
            <a:r>
              <a:rPr lang="en-US" dirty="0" err="1">
                <a:latin typeface="Times" pitchFamily="-107" charset="0"/>
              </a:rPr>
              <a:t>FiberCell</a:t>
            </a:r>
            <a:r>
              <a:rPr lang="en-US" dirty="0">
                <a:latin typeface="Times" pitchFamily="-107" charset="0"/>
              </a:rPr>
              <a:t> utilized wavy fibers resulting in even distribution of the fiber bundle inside the cartridge optimizing it for suspension cells as well as adherent cells.</a:t>
            </a:r>
          </a:p>
        </p:txBody>
      </p:sp>
      <p:sp>
        <p:nvSpPr>
          <p:cNvPr id="24580" name="Slide Number Placeholder 3"/>
          <p:cNvSpPr>
            <a:spLocks noGrp="1"/>
          </p:cNvSpPr>
          <p:nvPr>
            <p:ph type="sldNum" sz="quarter" idx="5"/>
          </p:nvPr>
        </p:nvSpPr>
        <p:spPr>
          <a:noFill/>
        </p:spPr>
        <p:txBody>
          <a:bodyPr/>
          <a:lstStyle/>
          <a:p>
            <a:fld id="{87EB489F-9D8C-4AE8-875B-9A95AAC4FC4A}" type="slidenum">
              <a:rPr lang="en-US"/>
              <a:pPr/>
              <a:t>8</a:t>
            </a:fld>
            <a:endParaRPr lang="en-US"/>
          </a:p>
        </p:txBody>
      </p:sp>
    </p:spTree>
    <p:extLst>
      <p:ext uri="{BB962C8B-B14F-4D97-AF65-F5344CB8AC3E}">
        <p14:creationId xmlns:p14="http://schemas.microsoft.com/office/powerpoint/2010/main" val="1701040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pPr eaLnBrk="1" hangingPunct="1"/>
            <a:r>
              <a:rPr lang="en-US" dirty="0">
                <a:latin typeface="Times" pitchFamily="-107" charset="0"/>
              </a:rPr>
              <a:t>Schematic of the cartridge system. </a:t>
            </a:r>
            <a:r>
              <a:rPr lang="en-US" dirty="0" err="1">
                <a:latin typeface="Times" pitchFamily="-107" charset="0"/>
              </a:rPr>
              <a:t>FiberCell</a:t>
            </a:r>
            <a:r>
              <a:rPr lang="en-US" dirty="0">
                <a:latin typeface="Times" pitchFamily="-107" charset="0"/>
              </a:rPr>
              <a:t> utilizes a proprietary positive pressure displacement pump system, a squishy pump, that uses two one way check valves and a piston to generate up to 140 </a:t>
            </a:r>
            <a:r>
              <a:rPr lang="en-US" dirty="0" err="1">
                <a:latin typeface="Times" pitchFamily="-107" charset="0"/>
              </a:rPr>
              <a:t>mls</a:t>
            </a:r>
            <a:r>
              <a:rPr lang="en-US" dirty="0">
                <a:latin typeface="Times" pitchFamily="-107" charset="0"/>
              </a:rPr>
              <a:t>/minute flow rate with no wear on the pump tubing. </a:t>
            </a:r>
            <a:r>
              <a:rPr lang="en-US" dirty="0" err="1">
                <a:latin typeface="Times" pitchFamily="-107" charset="0"/>
              </a:rPr>
              <a:t>Pulsatile</a:t>
            </a:r>
            <a:r>
              <a:rPr lang="en-US" dirty="0">
                <a:latin typeface="Times" pitchFamily="-107" charset="0"/>
              </a:rPr>
              <a:t> flow enhances</a:t>
            </a:r>
            <a:r>
              <a:rPr lang="en-US" baseline="0" dirty="0">
                <a:latin typeface="Times" pitchFamily="-107" charset="0"/>
              </a:rPr>
              <a:t> exchange across the fibers. </a:t>
            </a:r>
            <a:r>
              <a:rPr lang="en-US" dirty="0">
                <a:latin typeface="Times" pitchFamily="-107" charset="0"/>
              </a:rPr>
              <a:t>The system is totally sealed for bio-safety, making culture of pathogens easy,</a:t>
            </a:r>
          </a:p>
        </p:txBody>
      </p:sp>
      <p:sp>
        <p:nvSpPr>
          <p:cNvPr id="26628" name="Slide Number Placeholder 3"/>
          <p:cNvSpPr>
            <a:spLocks noGrp="1"/>
          </p:cNvSpPr>
          <p:nvPr>
            <p:ph type="sldNum" sz="quarter" idx="5"/>
          </p:nvPr>
        </p:nvSpPr>
        <p:spPr>
          <a:noFill/>
        </p:spPr>
        <p:txBody>
          <a:bodyPr/>
          <a:lstStyle/>
          <a:p>
            <a:fld id="{2E10EA59-8FD9-4ADF-8285-5C9B5BA67517}" type="slidenum">
              <a:rPr lang="en-US"/>
              <a:pPr/>
              <a:t>9</a:t>
            </a:fld>
            <a:endParaRPr lang="en-US"/>
          </a:p>
        </p:txBody>
      </p:sp>
    </p:spTree>
    <p:extLst>
      <p:ext uri="{BB962C8B-B14F-4D97-AF65-F5344CB8AC3E}">
        <p14:creationId xmlns:p14="http://schemas.microsoft.com/office/powerpoint/2010/main" val="2311941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pPr eaLnBrk="1" hangingPunct="1"/>
            <a:r>
              <a:rPr lang="en-US" dirty="0">
                <a:latin typeface="Times" pitchFamily="-107" charset="0"/>
              </a:rPr>
              <a:t>The </a:t>
            </a:r>
            <a:r>
              <a:rPr lang="en-US" dirty="0" err="1">
                <a:latin typeface="Times" pitchFamily="-107" charset="0"/>
              </a:rPr>
              <a:t>FiberCell</a:t>
            </a:r>
            <a:r>
              <a:rPr lang="en-US" dirty="0">
                <a:latin typeface="Times" pitchFamily="-107" charset="0"/>
              </a:rPr>
              <a:t> Duet pump utilizes a thin cord to pass through the door of the incubator. Gas and temperature is controlled by the incubator.</a:t>
            </a:r>
            <a:r>
              <a:rPr lang="en-US" baseline="0" dirty="0">
                <a:latin typeface="Times" pitchFamily="-107" charset="0"/>
              </a:rPr>
              <a:t>  Gas exchange takes place across the loop of silicone tubing at the back of the flow path.</a:t>
            </a:r>
            <a:endParaRPr lang="en-US" dirty="0">
              <a:latin typeface="Times" pitchFamily="-107" charset="0"/>
            </a:endParaRPr>
          </a:p>
        </p:txBody>
      </p:sp>
      <p:sp>
        <p:nvSpPr>
          <p:cNvPr id="32772" name="Slide Number Placeholder 3"/>
          <p:cNvSpPr>
            <a:spLocks noGrp="1"/>
          </p:cNvSpPr>
          <p:nvPr>
            <p:ph type="sldNum" sz="quarter" idx="5"/>
          </p:nvPr>
        </p:nvSpPr>
        <p:spPr>
          <a:noFill/>
        </p:spPr>
        <p:txBody>
          <a:bodyPr/>
          <a:lstStyle/>
          <a:p>
            <a:fld id="{8D80F74E-7EE1-45E7-B51C-CB28E4288655}" type="slidenum">
              <a:rPr lang="en-US"/>
              <a:pPr/>
              <a:t>11</a:t>
            </a:fld>
            <a:endParaRPr lang="en-US"/>
          </a:p>
        </p:txBody>
      </p:sp>
    </p:spTree>
    <p:extLst>
      <p:ext uri="{BB962C8B-B14F-4D97-AF65-F5344CB8AC3E}">
        <p14:creationId xmlns:p14="http://schemas.microsoft.com/office/powerpoint/2010/main" val="629010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284F6F-9BA1-4338-8E53-1692ED06208F}" type="datetimeFigureOut">
              <a:rPr lang="en-US" smtClean="0"/>
              <a:pPr/>
              <a:t>6/20/2018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321AB-C503-4112-89A4-89E646565CF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A68D5-832C-474A-8BEA-2880E0D423B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A68D5-832C-474A-8BEA-2880E0D423B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4190999"/>
            <a:ext cx="6324600" cy="1066801"/>
          </a:xfrm>
        </p:spPr>
        <p:txBody>
          <a:bodyPr>
            <a:normAutofit/>
          </a:bodyPr>
          <a:lstStyle>
            <a:lvl1pPr algn="l">
              <a:defRPr sz="2800">
                <a:solidFill>
                  <a:schemeClr val="bg1"/>
                </a:solidFill>
              </a:defRPr>
            </a:lvl1pPr>
          </a:lstStyle>
          <a:p>
            <a:r>
              <a:rPr lang="en-US" dirty="0"/>
              <a:t>Click to edit Master title </a:t>
            </a:r>
            <a:r>
              <a:rPr lang="en-US" dirty="0" err="1"/>
              <a:t>styleClick</a:t>
            </a:r>
            <a:r>
              <a:rPr lang="en-US" dirty="0"/>
              <a:t> to edit Master title style</a:t>
            </a:r>
          </a:p>
        </p:txBody>
      </p:sp>
    </p:spTree>
    <p:extLst>
      <p:ext uri="{BB962C8B-B14F-4D97-AF65-F5344CB8AC3E}">
        <p14:creationId xmlns:p14="http://schemas.microsoft.com/office/powerpoint/2010/main" val="569200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672585" y="0"/>
            <a:ext cx="4471416" cy="3353774"/>
          </a:xfrm>
          <a:prstGeom prst="rect">
            <a:avLst/>
          </a:prstGeom>
        </p:spPr>
      </p:pic>
      <p:sp>
        <p:nvSpPr>
          <p:cNvPr id="2" name="Title 1"/>
          <p:cNvSpPr>
            <a:spLocks noGrp="1"/>
          </p:cNvSpPr>
          <p:nvPr>
            <p:ph type="ctrTitle" hasCustomPrompt="1"/>
          </p:nvPr>
        </p:nvSpPr>
        <p:spPr>
          <a:xfrm>
            <a:off x="365760" y="3482975"/>
            <a:ext cx="8318500" cy="1470025"/>
          </a:xfrm>
        </p:spPr>
        <p:txBody>
          <a:bodyPr/>
          <a:lstStyle>
            <a:lvl1pPr>
              <a:lnSpc>
                <a:spcPct val="90000"/>
              </a:lnSpc>
              <a:defRPr sz="4800"/>
            </a:lvl1pPr>
          </a:lstStyle>
          <a:p>
            <a:r>
              <a:rPr lang="en-US" dirty="0"/>
              <a:t>Click to add title</a:t>
            </a:r>
            <a:br>
              <a:rPr lang="en-US" dirty="0"/>
            </a:br>
            <a:r>
              <a:rPr lang="en-US" dirty="0"/>
              <a:t>two lines maximum</a:t>
            </a:r>
          </a:p>
        </p:txBody>
      </p:sp>
      <p:sp>
        <p:nvSpPr>
          <p:cNvPr id="3" name="Subtitle 2"/>
          <p:cNvSpPr>
            <a:spLocks noGrp="1"/>
          </p:cNvSpPr>
          <p:nvPr>
            <p:ph type="subTitle" idx="1" hasCustomPrompt="1"/>
          </p:nvPr>
        </p:nvSpPr>
        <p:spPr>
          <a:xfrm>
            <a:off x="384048" y="5001768"/>
            <a:ext cx="6316112" cy="406265"/>
          </a:xfrm>
        </p:spPr>
        <p:txBody>
          <a:bodyPr>
            <a:spAutoFit/>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6" name="TextBox 5"/>
          <p:cNvSpPr txBox="1"/>
          <p:nvPr userDrawn="1"/>
        </p:nvSpPr>
        <p:spPr>
          <a:xfrm>
            <a:off x="397510" y="6175107"/>
            <a:ext cx="2069797" cy="338554"/>
          </a:xfrm>
          <a:prstGeom prst="rect">
            <a:avLst/>
          </a:prstGeom>
          <a:noFill/>
        </p:spPr>
        <p:txBody>
          <a:bodyPr wrap="none" lIns="0" tIns="0" rIns="0" bIns="0" rtlCol="0" anchor="b" anchorCtr="0">
            <a:noAutofit/>
          </a:bodyPr>
          <a:lstStyle/>
          <a:p>
            <a:pPr eaLnBrk="1" fontAlgn="auto" hangingPunct="1">
              <a:spcBef>
                <a:spcPts val="0"/>
              </a:spcBef>
              <a:spcAft>
                <a:spcPts val="0"/>
              </a:spcAft>
            </a:pPr>
            <a:r>
              <a:rPr lang="en-US" sz="1600" b="1" dirty="0">
                <a:solidFill>
                  <a:srgbClr val="005CB9"/>
                </a:solidFill>
                <a:latin typeface="GE Inspira Pitch"/>
                <a:ea typeface="+mn-ea"/>
              </a:rPr>
              <a:t>Imagination at work</a:t>
            </a:r>
          </a:p>
        </p:txBody>
      </p:sp>
      <p:sp>
        <p:nvSpPr>
          <p:cNvPr id="7" name="Text Placeholder 6"/>
          <p:cNvSpPr>
            <a:spLocks noGrp="1"/>
          </p:cNvSpPr>
          <p:nvPr>
            <p:ph type="body" sz="quarter" idx="10"/>
          </p:nvPr>
        </p:nvSpPr>
        <p:spPr>
          <a:xfrm>
            <a:off x="396875" y="5415285"/>
            <a:ext cx="6303963" cy="307777"/>
          </a:xfrm>
        </p:spPr>
        <p:txBody>
          <a:bodyPr>
            <a:spAutoFit/>
          </a:bodyPr>
          <a:lstStyle>
            <a:lvl1pPr>
              <a:defRPr sz="2000"/>
            </a:lvl1pPr>
          </a:lstStyle>
          <a:p>
            <a:pPr lvl="0"/>
            <a:r>
              <a:rPr lang="en-US"/>
              <a:t>Click to edit Master text styles</a:t>
            </a:r>
          </a:p>
        </p:txBody>
      </p:sp>
    </p:spTree>
    <p:extLst>
      <p:ext uri="{BB962C8B-B14F-4D97-AF65-F5344CB8AC3E}">
        <p14:creationId xmlns:p14="http://schemas.microsoft.com/office/powerpoint/2010/main" val="744196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936702"/>
            <a:ext cx="4382429" cy="1918010"/>
          </a:xfrm>
          <a:prstGeom prst="rect">
            <a:avLst/>
          </a:prstGeom>
        </p:spPr>
      </p:pic>
      <p:sp>
        <p:nvSpPr>
          <p:cNvPr id="2" name="Title 1"/>
          <p:cNvSpPr>
            <a:spLocks noGrp="1"/>
          </p:cNvSpPr>
          <p:nvPr>
            <p:ph type="ctrTitle" hasCustomPrompt="1"/>
          </p:nvPr>
        </p:nvSpPr>
        <p:spPr>
          <a:xfrm>
            <a:off x="365760" y="3482975"/>
            <a:ext cx="8318500" cy="1470025"/>
          </a:xfrm>
        </p:spPr>
        <p:txBody>
          <a:bodyPr/>
          <a:lstStyle>
            <a:lvl1pPr>
              <a:lnSpc>
                <a:spcPct val="90000"/>
              </a:lnSpc>
              <a:defRPr sz="4800"/>
            </a:lvl1pPr>
          </a:lstStyle>
          <a:p>
            <a:r>
              <a:rPr lang="en-US" dirty="0"/>
              <a:t>Click to add title</a:t>
            </a:r>
            <a:br>
              <a:rPr lang="en-US" dirty="0"/>
            </a:br>
            <a:r>
              <a:rPr lang="en-US" dirty="0"/>
              <a:t>two lines maximum</a:t>
            </a:r>
          </a:p>
        </p:txBody>
      </p:sp>
      <p:sp>
        <p:nvSpPr>
          <p:cNvPr id="3" name="Subtitle 2"/>
          <p:cNvSpPr>
            <a:spLocks noGrp="1"/>
          </p:cNvSpPr>
          <p:nvPr>
            <p:ph type="subTitle" idx="1" hasCustomPrompt="1"/>
          </p:nvPr>
        </p:nvSpPr>
        <p:spPr>
          <a:xfrm>
            <a:off x="384048" y="5001768"/>
            <a:ext cx="6316112" cy="406265"/>
          </a:xfrm>
        </p:spPr>
        <p:txBody>
          <a:bodyPr>
            <a:spAutoFit/>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6" name="TextBox 5"/>
          <p:cNvSpPr txBox="1"/>
          <p:nvPr userDrawn="1"/>
        </p:nvSpPr>
        <p:spPr>
          <a:xfrm>
            <a:off x="397510" y="6175107"/>
            <a:ext cx="2069797" cy="338554"/>
          </a:xfrm>
          <a:prstGeom prst="rect">
            <a:avLst/>
          </a:prstGeom>
          <a:noFill/>
        </p:spPr>
        <p:txBody>
          <a:bodyPr wrap="none" lIns="0" tIns="0" rIns="0" bIns="0" rtlCol="0" anchor="b" anchorCtr="0">
            <a:noAutofit/>
          </a:bodyPr>
          <a:lstStyle/>
          <a:p>
            <a:pPr eaLnBrk="1" fontAlgn="auto" hangingPunct="1">
              <a:spcBef>
                <a:spcPts val="0"/>
              </a:spcBef>
              <a:spcAft>
                <a:spcPts val="0"/>
              </a:spcAft>
            </a:pPr>
            <a:r>
              <a:rPr lang="en-US" sz="1600" b="1" dirty="0">
                <a:solidFill>
                  <a:srgbClr val="005CB9"/>
                </a:solidFill>
                <a:latin typeface="GE Inspira Pitch"/>
                <a:ea typeface="+mn-ea"/>
              </a:rPr>
              <a:t>Imagination at work</a:t>
            </a:r>
          </a:p>
        </p:txBody>
      </p:sp>
      <p:sp>
        <p:nvSpPr>
          <p:cNvPr id="7" name="Text Placeholder 6"/>
          <p:cNvSpPr>
            <a:spLocks noGrp="1"/>
          </p:cNvSpPr>
          <p:nvPr>
            <p:ph type="body" sz="quarter" idx="10"/>
          </p:nvPr>
        </p:nvSpPr>
        <p:spPr>
          <a:xfrm>
            <a:off x="396875" y="5415285"/>
            <a:ext cx="6303963" cy="307777"/>
          </a:xfrm>
        </p:spPr>
        <p:txBody>
          <a:bodyPr>
            <a:spAutoFit/>
          </a:bodyPr>
          <a:lstStyle>
            <a:lvl1pPr>
              <a:defRPr sz="2000"/>
            </a:lvl1pPr>
          </a:lstStyle>
          <a:p>
            <a:pPr lvl="0"/>
            <a:r>
              <a:rPr lang="en-US"/>
              <a:t>Click to edit Master text styles</a:t>
            </a:r>
          </a:p>
        </p:txBody>
      </p:sp>
    </p:spTree>
    <p:extLst>
      <p:ext uri="{BB962C8B-B14F-4D97-AF65-F5344CB8AC3E}">
        <p14:creationId xmlns:p14="http://schemas.microsoft.com/office/powerpoint/2010/main" val="2563541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2377440"/>
          </a:xfrm>
          <a:prstGeom prst="rect">
            <a:avLst/>
          </a:prstGeom>
        </p:spPr>
      </p:pic>
      <p:sp>
        <p:nvSpPr>
          <p:cNvPr id="2" name="Title 1"/>
          <p:cNvSpPr>
            <a:spLocks noGrp="1"/>
          </p:cNvSpPr>
          <p:nvPr>
            <p:ph type="ctrTitle" hasCustomPrompt="1"/>
          </p:nvPr>
        </p:nvSpPr>
        <p:spPr>
          <a:xfrm>
            <a:off x="365760" y="3482975"/>
            <a:ext cx="8318500" cy="1470025"/>
          </a:xfrm>
        </p:spPr>
        <p:txBody>
          <a:bodyPr/>
          <a:lstStyle>
            <a:lvl1pPr>
              <a:lnSpc>
                <a:spcPct val="90000"/>
              </a:lnSpc>
              <a:defRPr sz="4800"/>
            </a:lvl1pPr>
          </a:lstStyle>
          <a:p>
            <a:r>
              <a:rPr lang="en-US" dirty="0"/>
              <a:t>Click to add title</a:t>
            </a:r>
            <a:br>
              <a:rPr lang="en-US" dirty="0"/>
            </a:br>
            <a:r>
              <a:rPr lang="en-US" dirty="0"/>
              <a:t>two lines maximum</a:t>
            </a:r>
          </a:p>
        </p:txBody>
      </p:sp>
      <p:sp>
        <p:nvSpPr>
          <p:cNvPr id="3" name="Subtitle 2"/>
          <p:cNvSpPr>
            <a:spLocks noGrp="1"/>
          </p:cNvSpPr>
          <p:nvPr>
            <p:ph type="subTitle" idx="1" hasCustomPrompt="1"/>
          </p:nvPr>
        </p:nvSpPr>
        <p:spPr>
          <a:xfrm>
            <a:off x="384048" y="5001768"/>
            <a:ext cx="6316112" cy="406265"/>
          </a:xfrm>
        </p:spPr>
        <p:txBody>
          <a:bodyPr>
            <a:spAutoFit/>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6" name="TextBox 5"/>
          <p:cNvSpPr txBox="1"/>
          <p:nvPr userDrawn="1"/>
        </p:nvSpPr>
        <p:spPr>
          <a:xfrm>
            <a:off x="397510" y="6175107"/>
            <a:ext cx="2069797" cy="338554"/>
          </a:xfrm>
          <a:prstGeom prst="rect">
            <a:avLst/>
          </a:prstGeom>
          <a:noFill/>
        </p:spPr>
        <p:txBody>
          <a:bodyPr wrap="none" lIns="0" tIns="0" rIns="0" bIns="0" rtlCol="0" anchor="b" anchorCtr="0">
            <a:noAutofit/>
          </a:bodyPr>
          <a:lstStyle/>
          <a:p>
            <a:pPr eaLnBrk="1" fontAlgn="auto" hangingPunct="1">
              <a:spcBef>
                <a:spcPts val="0"/>
              </a:spcBef>
              <a:spcAft>
                <a:spcPts val="0"/>
              </a:spcAft>
            </a:pPr>
            <a:r>
              <a:rPr lang="en-US" sz="1600" b="1" dirty="0">
                <a:solidFill>
                  <a:srgbClr val="005CB9"/>
                </a:solidFill>
                <a:latin typeface="GE Inspira Pitch"/>
                <a:ea typeface="+mn-ea"/>
              </a:rPr>
              <a:t>Imagination at work</a:t>
            </a:r>
          </a:p>
        </p:txBody>
      </p:sp>
      <p:sp>
        <p:nvSpPr>
          <p:cNvPr id="7" name="Text Placeholder 6"/>
          <p:cNvSpPr>
            <a:spLocks noGrp="1"/>
          </p:cNvSpPr>
          <p:nvPr>
            <p:ph type="body" sz="quarter" idx="10"/>
          </p:nvPr>
        </p:nvSpPr>
        <p:spPr>
          <a:xfrm>
            <a:off x="396875" y="5415285"/>
            <a:ext cx="6303963" cy="307777"/>
          </a:xfrm>
        </p:spPr>
        <p:txBody>
          <a:bodyPr>
            <a:spAutoFit/>
          </a:bodyPr>
          <a:lstStyle>
            <a:lvl1pPr>
              <a:defRPr sz="2000"/>
            </a:lvl1pPr>
          </a:lstStyle>
          <a:p>
            <a:pPr lvl="0"/>
            <a:r>
              <a:rPr lang="en-US"/>
              <a:t>Click to edit Master text styles</a:t>
            </a:r>
          </a:p>
        </p:txBody>
      </p:sp>
    </p:spTree>
    <p:extLst>
      <p:ext uri="{BB962C8B-B14F-4D97-AF65-F5344CB8AC3E}">
        <p14:creationId xmlns:p14="http://schemas.microsoft.com/office/powerpoint/2010/main" val="3083761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1" cy="2428298"/>
          </a:xfrm>
          <a:prstGeom prst="rect">
            <a:avLst/>
          </a:prstGeom>
        </p:spPr>
      </p:pic>
      <p:sp>
        <p:nvSpPr>
          <p:cNvPr id="2" name="Title 1"/>
          <p:cNvSpPr>
            <a:spLocks noGrp="1"/>
          </p:cNvSpPr>
          <p:nvPr>
            <p:ph type="ctrTitle" hasCustomPrompt="1"/>
          </p:nvPr>
        </p:nvSpPr>
        <p:spPr>
          <a:xfrm>
            <a:off x="365760" y="3482975"/>
            <a:ext cx="8318500" cy="1470025"/>
          </a:xfrm>
        </p:spPr>
        <p:txBody>
          <a:bodyPr/>
          <a:lstStyle>
            <a:lvl1pPr>
              <a:lnSpc>
                <a:spcPct val="90000"/>
              </a:lnSpc>
              <a:defRPr sz="4800"/>
            </a:lvl1pPr>
          </a:lstStyle>
          <a:p>
            <a:r>
              <a:rPr lang="en-US" dirty="0"/>
              <a:t>Click to add title</a:t>
            </a:r>
            <a:br>
              <a:rPr lang="en-US" dirty="0"/>
            </a:br>
            <a:r>
              <a:rPr lang="en-US" dirty="0"/>
              <a:t>two lines maximum</a:t>
            </a:r>
          </a:p>
        </p:txBody>
      </p:sp>
      <p:sp>
        <p:nvSpPr>
          <p:cNvPr id="3" name="Subtitle 2"/>
          <p:cNvSpPr>
            <a:spLocks noGrp="1"/>
          </p:cNvSpPr>
          <p:nvPr>
            <p:ph type="subTitle" idx="1" hasCustomPrompt="1"/>
          </p:nvPr>
        </p:nvSpPr>
        <p:spPr>
          <a:xfrm>
            <a:off x="384048" y="5001768"/>
            <a:ext cx="6316112" cy="406265"/>
          </a:xfrm>
        </p:spPr>
        <p:txBody>
          <a:bodyPr>
            <a:spAutoFit/>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6" name="TextBox 5"/>
          <p:cNvSpPr txBox="1"/>
          <p:nvPr userDrawn="1"/>
        </p:nvSpPr>
        <p:spPr>
          <a:xfrm>
            <a:off x="397510" y="6175107"/>
            <a:ext cx="2069797" cy="338554"/>
          </a:xfrm>
          <a:prstGeom prst="rect">
            <a:avLst/>
          </a:prstGeom>
          <a:noFill/>
        </p:spPr>
        <p:txBody>
          <a:bodyPr wrap="none" lIns="0" tIns="0" rIns="0" bIns="0" rtlCol="0" anchor="b" anchorCtr="0">
            <a:noAutofit/>
          </a:bodyPr>
          <a:lstStyle/>
          <a:p>
            <a:pPr eaLnBrk="1" fontAlgn="auto" hangingPunct="1">
              <a:spcBef>
                <a:spcPts val="0"/>
              </a:spcBef>
              <a:spcAft>
                <a:spcPts val="0"/>
              </a:spcAft>
            </a:pPr>
            <a:r>
              <a:rPr lang="en-US" sz="1600" b="1" dirty="0">
                <a:solidFill>
                  <a:srgbClr val="005CB9"/>
                </a:solidFill>
                <a:latin typeface="GE Inspira Pitch"/>
                <a:ea typeface="+mn-ea"/>
              </a:rPr>
              <a:t>Imagination at work</a:t>
            </a:r>
          </a:p>
        </p:txBody>
      </p:sp>
      <p:sp>
        <p:nvSpPr>
          <p:cNvPr id="7" name="Text Placeholder 6"/>
          <p:cNvSpPr>
            <a:spLocks noGrp="1"/>
          </p:cNvSpPr>
          <p:nvPr>
            <p:ph type="body" sz="quarter" idx="10"/>
          </p:nvPr>
        </p:nvSpPr>
        <p:spPr>
          <a:xfrm>
            <a:off x="396875" y="5415285"/>
            <a:ext cx="6303963" cy="307777"/>
          </a:xfrm>
        </p:spPr>
        <p:txBody>
          <a:bodyPr>
            <a:spAutoFit/>
          </a:bodyPr>
          <a:lstStyle>
            <a:lvl1pPr>
              <a:defRPr sz="2000"/>
            </a:lvl1pPr>
          </a:lstStyle>
          <a:p>
            <a:pPr lvl="0"/>
            <a:r>
              <a:rPr lang="en-US"/>
              <a:t>Click to edit Master text styles</a:t>
            </a:r>
          </a:p>
        </p:txBody>
      </p:sp>
    </p:spTree>
    <p:extLst>
      <p:ext uri="{BB962C8B-B14F-4D97-AF65-F5344CB8AC3E}">
        <p14:creationId xmlns:p14="http://schemas.microsoft.com/office/powerpoint/2010/main" val="886728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977352" y="0"/>
            <a:ext cx="3770721" cy="4257964"/>
          </a:xfrm>
          <a:prstGeom prst="rect">
            <a:avLst/>
          </a:prstGeom>
        </p:spPr>
      </p:pic>
      <p:sp>
        <p:nvSpPr>
          <p:cNvPr id="2" name="Title 1"/>
          <p:cNvSpPr>
            <a:spLocks noGrp="1"/>
          </p:cNvSpPr>
          <p:nvPr>
            <p:ph type="ctrTitle" hasCustomPrompt="1"/>
          </p:nvPr>
        </p:nvSpPr>
        <p:spPr>
          <a:xfrm>
            <a:off x="365760" y="3482975"/>
            <a:ext cx="5811520" cy="1470025"/>
          </a:xfrm>
        </p:spPr>
        <p:txBody>
          <a:bodyPr/>
          <a:lstStyle>
            <a:lvl1pPr>
              <a:lnSpc>
                <a:spcPct val="90000"/>
              </a:lnSpc>
              <a:defRPr sz="4800"/>
            </a:lvl1pPr>
          </a:lstStyle>
          <a:p>
            <a:r>
              <a:rPr lang="en-US" dirty="0"/>
              <a:t>Click to add title</a:t>
            </a:r>
            <a:br>
              <a:rPr lang="en-US" dirty="0"/>
            </a:br>
            <a:r>
              <a:rPr lang="en-US" dirty="0"/>
              <a:t>two lines maximum</a:t>
            </a:r>
          </a:p>
        </p:txBody>
      </p:sp>
      <p:sp>
        <p:nvSpPr>
          <p:cNvPr id="3" name="Subtitle 2"/>
          <p:cNvSpPr>
            <a:spLocks noGrp="1"/>
          </p:cNvSpPr>
          <p:nvPr>
            <p:ph type="subTitle" idx="1" hasCustomPrompt="1"/>
          </p:nvPr>
        </p:nvSpPr>
        <p:spPr>
          <a:xfrm>
            <a:off x="384048" y="5001768"/>
            <a:ext cx="6316112" cy="406265"/>
          </a:xfrm>
        </p:spPr>
        <p:txBody>
          <a:bodyPr>
            <a:spAutoFit/>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6" name="TextBox 5"/>
          <p:cNvSpPr txBox="1"/>
          <p:nvPr userDrawn="1"/>
        </p:nvSpPr>
        <p:spPr>
          <a:xfrm>
            <a:off x="397510" y="6175107"/>
            <a:ext cx="2069797" cy="338554"/>
          </a:xfrm>
          <a:prstGeom prst="rect">
            <a:avLst/>
          </a:prstGeom>
          <a:noFill/>
        </p:spPr>
        <p:txBody>
          <a:bodyPr wrap="none" lIns="0" tIns="0" rIns="0" bIns="0" rtlCol="0" anchor="b" anchorCtr="0">
            <a:noAutofit/>
          </a:bodyPr>
          <a:lstStyle/>
          <a:p>
            <a:pPr eaLnBrk="1" fontAlgn="auto" hangingPunct="1">
              <a:spcBef>
                <a:spcPts val="0"/>
              </a:spcBef>
              <a:spcAft>
                <a:spcPts val="0"/>
              </a:spcAft>
            </a:pPr>
            <a:r>
              <a:rPr lang="en-US" sz="1600" b="1" dirty="0">
                <a:solidFill>
                  <a:srgbClr val="005CB9"/>
                </a:solidFill>
                <a:latin typeface="GE Inspira Pitch"/>
                <a:ea typeface="+mn-ea"/>
              </a:rPr>
              <a:t>Imagination at work</a:t>
            </a:r>
          </a:p>
        </p:txBody>
      </p:sp>
      <p:sp>
        <p:nvSpPr>
          <p:cNvPr id="7" name="Text Placeholder 6"/>
          <p:cNvSpPr>
            <a:spLocks noGrp="1"/>
          </p:cNvSpPr>
          <p:nvPr>
            <p:ph type="body" sz="quarter" idx="10"/>
          </p:nvPr>
        </p:nvSpPr>
        <p:spPr>
          <a:xfrm>
            <a:off x="396875" y="5415285"/>
            <a:ext cx="6303963" cy="307777"/>
          </a:xfrm>
        </p:spPr>
        <p:txBody>
          <a:bodyPr>
            <a:spAutoFit/>
          </a:bodyPr>
          <a:lstStyle>
            <a:lvl1pPr>
              <a:defRPr sz="2000"/>
            </a:lvl1pPr>
          </a:lstStyle>
          <a:p>
            <a:pPr lvl="0"/>
            <a:r>
              <a:rPr lang="en-US"/>
              <a:t>Click to edit Master text styles</a:t>
            </a:r>
          </a:p>
        </p:txBody>
      </p:sp>
    </p:spTree>
    <p:extLst>
      <p:ext uri="{BB962C8B-B14F-4D97-AF65-F5344CB8AC3E}">
        <p14:creationId xmlns:p14="http://schemas.microsoft.com/office/powerpoint/2010/main" val="3302717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84048" y="1627632"/>
            <a:ext cx="8347202" cy="434682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p:txBody>
          <a:bodyPr/>
          <a:lstStyle/>
          <a:p>
            <a:r>
              <a:rPr lang="en-US" dirty="0"/>
              <a:t>Title or Job Number | XX Month 201X</a:t>
            </a:r>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307097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ke Away">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84048" y="5129213"/>
            <a:ext cx="8348472" cy="646331"/>
          </a:xfrm>
          <a:solidFill>
            <a:schemeClr val="tx2"/>
          </a:solidFill>
        </p:spPr>
        <p:txBody>
          <a:bodyPr wrap="square" lIns="182880" tIns="182880" rIns="182880" bIns="182880" rtlCol="0">
            <a:spAutoFit/>
          </a:bodyPr>
          <a:lstStyle>
            <a:lvl1pPr algn="ctr">
              <a:defRPr lang="en-US" sz="1800" dirty="0" smtClean="0">
                <a:solidFill>
                  <a:schemeClr val="bg1"/>
                </a:solidFill>
              </a:defRPr>
            </a:lvl1pPr>
          </a:lstStyle>
          <a:p>
            <a:pPr lvl="0" algn="ctr"/>
            <a:r>
              <a:rPr lang="en-US"/>
              <a:t>Click to edit Master text styles</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84048" y="1627633"/>
            <a:ext cx="8347202" cy="340156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p:txBody>
          <a:bodyPr/>
          <a:lstStyle/>
          <a:p>
            <a:r>
              <a:rPr lang="en-US" dirty="0"/>
              <a:t>Title or Job Number | XX Month 201X</a:t>
            </a:r>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922512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lvl1pPr algn="l">
              <a:defRPr sz="4000">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1F94A7-1493-4F17-85A0-D244537C70C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Storytelling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9094" y="551747"/>
            <a:ext cx="8352156" cy="1021002"/>
          </a:xfrm>
        </p:spPr>
        <p:txBody>
          <a:bodyPr/>
          <a:lstStyle/>
          <a:p>
            <a:r>
              <a:rPr lang="en-US"/>
              <a:t>Click to edit Master title style</a:t>
            </a:r>
            <a:endParaRPr lang="en-US" dirty="0"/>
          </a:p>
        </p:txBody>
      </p:sp>
      <p:sp>
        <p:nvSpPr>
          <p:cNvPr id="3" name="Content Placeholder 2"/>
          <p:cNvSpPr>
            <a:spLocks noGrp="1"/>
          </p:cNvSpPr>
          <p:nvPr>
            <p:ph idx="1"/>
          </p:nvPr>
        </p:nvSpPr>
        <p:spPr>
          <a:xfrm>
            <a:off x="379094" y="2395728"/>
            <a:ext cx="8347202" cy="3654997"/>
          </a:xfrm>
        </p:spPr>
        <p:txBody>
          <a:bodyPr/>
          <a:lstStyle>
            <a:lvl1pPr>
              <a:defRPr sz="2800">
                <a:solidFill>
                  <a:schemeClr val="tx2"/>
                </a:solidFill>
              </a:defRPr>
            </a:lvl1pPr>
            <a:lvl2pPr marL="284163" indent="-263525">
              <a:defRPr sz="2800"/>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p>
            <a:r>
              <a:rPr lang="en-US" dirty="0"/>
              <a:t>Title or Job Number | XX Month 201X</a:t>
            </a:r>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660178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ex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384048" y="1627632"/>
            <a:ext cx="8347202" cy="434682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p:txBody>
          <a:bodyPr/>
          <a:lstStyle/>
          <a:p>
            <a:r>
              <a:rPr lang="en-US" dirty="0"/>
              <a:t>Title or Job Number | XX Month 201X</a:t>
            </a:r>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903709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Big 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8614" y="534983"/>
            <a:ext cx="8312573" cy="1582488"/>
          </a:xfrm>
        </p:spPr>
        <p:txBody>
          <a:bodyPr/>
          <a:lstStyle>
            <a:lvl1pPr>
              <a:lnSpc>
                <a:spcPct val="85000"/>
              </a:lnSpc>
              <a:defRPr sz="6000"/>
            </a:lvl1pPr>
          </a:lstStyle>
          <a:p>
            <a:r>
              <a:rPr lang="en-US" dirty="0" err="1"/>
              <a:t>PClick</a:t>
            </a:r>
            <a:r>
              <a:rPr lang="en-US" dirty="0"/>
              <a:t> to edit Master title style</a:t>
            </a:r>
          </a:p>
        </p:txBody>
      </p:sp>
      <p:sp>
        <p:nvSpPr>
          <p:cNvPr id="3" name="Content Placeholder 2"/>
          <p:cNvSpPr>
            <a:spLocks noGrp="1"/>
          </p:cNvSpPr>
          <p:nvPr>
            <p:ph idx="1"/>
          </p:nvPr>
        </p:nvSpPr>
        <p:spPr>
          <a:xfrm>
            <a:off x="384048" y="2438400"/>
            <a:ext cx="8347202" cy="3587492"/>
          </a:xfrm>
        </p:spPr>
        <p:txBody>
          <a:bodyPr/>
          <a:lstStyle>
            <a:lvl1pPr>
              <a:defRPr>
                <a:solidFill>
                  <a:schemeClr val="tx2"/>
                </a:solidFill>
              </a:defRPr>
            </a:lvl1pPr>
            <a:lvl4pP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p:txBody>
          <a:bodyPr/>
          <a:lstStyle/>
          <a:p>
            <a:r>
              <a:rPr lang="en-US" dirty="0"/>
              <a:t>Title or Job Number | XX Month 201X</a:t>
            </a:r>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3300664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Text Heav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391668" y="1657668"/>
            <a:ext cx="8347202" cy="4324350"/>
          </a:xfrm>
        </p:spPr>
        <p:txBody>
          <a:bodyPr vert="horz" lIns="0" tIns="0" rIns="0" bIns="0" rtlCol="0">
            <a:noAutofit/>
          </a:bodyPr>
          <a:lstStyle>
            <a:lvl1pPr>
              <a:spcAft>
                <a:spcPts val="0"/>
              </a:spcAft>
              <a:defRPr lang="en-US" sz="2000" dirty="0" smtClean="0"/>
            </a:lvl1pPr>
            <a:lvl2pPr marL="193675" indent="-182563">
              <a:defRPr lang="en-US" dirty="0" smtClean="0"/>
            </a:lvl2pPr>
            <a:lvl3pPr marL="400050" indent="-195263">
              <a:defRPr lang="en-US" sz="1800" dirty="0" smtClean="0"/>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r>
              <a:rPr lang="en-US" dirty="0"/>
              <a:t>Title or Job Number | XX Month 201X</a:t>
            </a:r>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877016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Text Heavy 1-Line">
    <p:spTree>
      <p:nvGrpSpPr>
        <p:cNvPr id="1" name=""/>
        <p:cNvGrpSpPr/>
        <p:nvPr/>
      </p:nvGrpSpPr>
      <p:grpSpPr>
        <a:xfrm>
          <a:off x="0" y="0"/>
          <a:ext cx="0" cy="0"/>
          <a:chOff x="0" y="0"/>
          <a:chExt cx="0" cy="0"/>
        </a:xfrm>
      </p:grpSpPr>
      <p:sp>
        <p:nvSpPr>
          <p:cNvPr id="2" name="Title 1"/>
          <p:cNvSpPr>
            <a:spLocks noGrp="1"/>
          </p:cNvSpPr>
          <p:nvPr>
            <p:ph type="title"/>
          </p:nvPr>
        </p:nvSpPr>
        <p:spPr>
          <a:xfrm>
            <a:off x="379094" y="552450"/>
            <a:ext cx="8352156" cy="527753"/>
          </a:xfr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391668" y="1080008"/>
            <a:ext cx="8347202" cy="4585145"/>
          </a:xfrm>
        </p:spPr>
        <p:txBody>
          <a:bodyPr vert="horz" lIns="0" tIns="0" rIns="0" bIns="0" rtlCol="0">
            <a:noAutofit/>
          </a:bodyPr>
          <a:lstStyle>
            <a:lvl1pPr>
              <a:spcAft>
                <a:spcPts val="0"/>
              </a:spcAft>
              <a:defRPr lang="en-US" sz="2000" dirty="0" smtClean="0"/>
            </a:lvl1pPr>
            <a:lvl2pPr marL="193675" indent="-182563">
              <a:defRPr lang="en-US" dirty="0" smtClean="0"/>
            </a:lvl2pPr>
            <a:lvl3pPr marL="400050" indent="-195263">
              <a:defRPr lang="en-US" sz="1800" dirty="0" smtClean="0"/>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r>
              <a:rPr lang="en-US" dirty="0"/>
              <a:t>Title or Job Number | XX Month 201X</a:t>
            </a:r>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2172927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91795" y="1656685"/>
            <a:ext cx="3896043" cy="4396453"/>
          </a:xfrm>
        </p:spPr>
        <p:txBody>
          <a:bodyPr vert="horz" lIns="0" tIns="0" rIns="0" bIns="0" rtlCol="0">
            <a:noAutofit/>
          </a:bodyPr>
          <a:lstStyle>
            <a:lvl1pPr>
              <a:spcBef>
                <a:spcPts val="1000"/>
              </a:spcBef>
              <a:defRPr lang="en-US" sz="2000" dirty="0" smtClean="0"/>
            </a:lvl1pPr>
            <a:lvl2pPr>
              <a:spcBef>
                <a:spcPts val="800"/>
              </a:spcBef>
              <a:defRPr lang="en-US" sz="1800" dirty="0" smtClean="0"/>
            </a:lvl2pPr>
            <a:lvl3pPr>
              <a:spcBef>
                <a:spcPts val="600"/>
              </a:spcBef>
              <a:defRPr lang="en-US" sz="1600" dirty="0" smtClean="0"/>
            </a:lvl3pPr>
            <a:lvl4pPr>
              <a:spcBef>
                <a:spcPts val="400"/>
              </a:spcBef>
              <a:defRPr lang="en-US" sz="1400" dirty="0" smtClean="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831080" y="1656685"/>
            <a:ext cx="3900170" cy="4396453"/>
          </a:xfrm>
        </p:spPr>
        <p:txBody>
          <a:bodyPr vert="horz" lIns="0" tIns="0" rIns="0" bIns="0" rtlCol="0">
            <a:noAutofit/>
          </a:bodyPr>
          <a:lstStyle>
            <a:lvl1pPr>
              <a:defRPr lang="en-US" sz="2000" dirty="0" smtClean="0"/>
            </a:lvl1pPr>
            <a:lvl2pPr>
              <a:defRPr lang="en-US" sz="1800" dirty="0" smtClean="0"/>
            </a:lvl2pPr>
            <a:lvl3pPr>
              <a:defRPr lang="en-US" sz="1600" dirty="0" smtClean="0"/>
            </a:lvl3pPr>
            <a:lvl4pPr>
              <a:defRPr lang="en-US" sz="1400" dirty="0" smtClean="0"/>
            </a:lvl4pPr>
          </a:lstStyle>
          <a:p>
            <a:pPr lvl="0">
              <a:spcBef>
                <a:spcPts val="1000"/>
              </a:spcBef>
            </a:pPr>
            <a:r>
              <a:rPr lang="en-US"/>
              <a:t>Click to edit Master text styles</a:t>
            </a:r>
          </a:p>
          <a:p>
            <a:pPr lvl="1">
              <a:spcBef>
                <a:spcPts val="1000"/>
              </a:spcBef>
            </a:pPr>
            <a:r>
              <a:rPr lang="en-US"/>
              <a:t>Second level</a:t>
            </a:r>
          </a:p>
          <a:p>
            <a:pPr lvl="2">
              <a:spcBef>
                <a:spcPts val="1000"/>
              </a:spcBef>
            </a:pPr>
            <a:r>
              <a:rPr lang="en-US"/>
              <a:t>Third level</a:t>
            </a:r>
          </a:p>
          <a:p>
            <a:pPr lvl="3">
              <a:spcBef>
                <a:spcPts val="1000"/>
              </a:spcBef>
            </a:pPr>
            <a:r>
              <a:rPr lang="en-US"/>
              <a:t>Fourth level</a:t>
            </a:r>
          </a:p>
        </p:txBody>
      </p:sp>
      <p:sp>
        <p:nvSpPr>
          <p:cNvPr id="5" name="Date Placeholder 4"/>
          <p:cNvSpPr>
            <a:spLocks noGrp="1"/>
          </p:cNvSpPr>
          <p:nvPr>
            <p:ph type="dt" sz="half" idx="10"/>
          </p:nvPr>
        </p:nvSpPr>
        <p:spPr/>
        <p:txBody>
          <a:bodyPr/>
          <a:lstStyle/>
          <a:p>
            <a:r>
              <a:rPr lang="en-US" dirty="0"/>
              <a:t>Title or Job Number | XX Month 201X</a:t>
            </a:r>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14759023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391795" y="1634490"/>
            <a:ext cx="3904488" cy="373062"/>
          </a:xfrm>
        </p:spPr>
        <p:txBody>
          <a:bodyPr rIns="182880"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PClick</a:t>
            </a:r>
            <a:r>
              <a:rPr lang="en-US" dirty="0"/>
              <a:t> to edit Master text</a:t>
            </a:r>
          </a:p>
        </p:txBody>
      </p:sp>
      <p:sp>
        <p:nvSpPr>
          <p:cNvPr id="4" name="Content Placeholder 3"/>
          <p:cNvSpPr>
            <a:spLocks noGrp="1"/>
          </p:cNvSpPr>
          <p:nvPr>
            <p:ph sz="half" idx="2"/>
          </p:nvPr>
        </p:nvSpPr>
        <p:spPr>
          <a:xfrm>
            <a:off x="391795" y="2071639"/>
            <a:ext cx="3904488" cy="3811319"/>
          </a:xfrm>
        </p:spPr>
        <p:txBody>
          <a:bodyPr vert="horz" lIns="0" tIns="0" rIns="0" bIns="0" rtlCol="0">
            <a:noAutofit/>
          </a:bodyPr>
          <a:lstStyle>
            <a:lvl1pPr>
              <a:defRPr lang="en-US" sz="2000" dirty="0" smtClean="0"/>
            </a:lvl1pPr>
            <a:lvl2pPr>
              <a:defRPr lang="en-US" sz="1800" dirty="0" smtClean="0"/>
            </a:lvl2pPr>
            <a:lvl3pPr>
              <a:defRPr lang="en-US" sz="1600" dirty="0" smtClean="0"/>
            </a:lvl3pPr>
            <a:lvl4pPr>
              <a:defRPr lang="en-US" sz="1400" dirty="0" smtClean="0"/>
            </a:lvl4pPr>
          </a:lstStyle>
          <a:p>
            <a:pPr lvl="0">
              <a:spcBef>
                <a:spcPts val="1000"/>
              </a:spcBef>
            </a:pPr>
            <a:r>
              <a:rPr lang="en-US"/>
              <a:t>Click to edit Master text styles</a:t>
            </a:r>
          </a:p>
          <a:p>
            <a:pPr lvl="1">
              <a:spcBef>
                <a:spcPts val="1000"/>
              </a:spcBef>
            </a:pPr>
            <a:r>
              <a:rPr lang="en-US"/>
              <a:t>Second level</a:t>
            </a:r>
          </a:p>
          <a:p>
            <a:pPr lvl="2">
              <a:spcBef>
                <a:spcPts val="1000"/>
              </a:spcBef>
            </a:pPr>
            <a:r>
              <a:rPr lang="en-US"/>
              <a:t>Third level</a:t>
            </a:r>
          </a:p>
          <a:p>
            <a:pPr lvl="3">
              <a:spcBef>
                <a:spcPts val="1000"/>
              </a:spcBef>
            </a:pPr>
            <a:r>
              <a:rPr lang="en-US"/>
              <a:t>Fourth level</a:t>
            </a:r>
          </a:p>
        </p:txBody>
      </p:sp>
      <p:sp>
        <p:nvSpPr>
          <p:cNvPr id="5" name="Text Placeholder 4"/>
          <p:cNvSpPr>
            <a:spLocks noGrp="1"/>
          </p:cNvSpPr>
          <p:nvPr>
            <p:ph type="body" sz="quarter" idx="3"/>
          </p:nvPr>
        </p:nvSpPr>
        <p:spPr>
          <a:xfrm>
            <a:off x="4831080" y="1634490"/>
            <a:ext cx="3900170" cy="373062"/>
          </a:xfrm>
        </p:spPr>
        <p:txBody>
          <a:bodyPr rIns="182880"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31080" y="2071639"/>
            <a:ext cx="3900170" cy="3811319"/>
          </a:xfrm>
        </p:spPr>
        <p:txBody>
          <a:bodyPr vert="horz" lIns="0" tIns="0" rIns="0" bIns="0" rtlCol="0">
            <a:noAutofit/>
          </a:bodyPr>
          <a:lstStyle>
            <a:lvl1pPr>
              <a:defRPr lang="en-US" sz="2000" dirty="0" smtClean="0"/>
            </a:lvl1pPr>
            <a:lvl2pPr>
              <a:defRPr lang="en-US" sz="1800" dirty="0" smtClean="0"/>
            </a:lvl2pPr>
            <a:lvl3pPr>
              <a:defRPr lang="en-US" sz="1600" dirty="0" smtClean="0"/>
            </a:lvl3pPr>
            <a:lvl4pPr>
              <a:defRPr lang="en-US" sz="1400" dirty="0" smtClean="0"/>
            </a:lvl4pPr>
          </a:lstStyle>
          <a:p>
            <a:pPr lvl="0">
              <a:spcBef>
                <a:spcPts val="1000"/>
              </a:spcBef>
            </a:pPr>
            <a:r>
              <a:rPr lang="en-US"/>
              <a:t>Click to edit Master text styles</a:t>
            </a:r>
          </a:p>
          <a:p>
            <a:pPr lvl="1">
              <a:spcBef>
                <a:spcPts val="1000"/>
              </a:spcBef>
            </a:pPr>
            <a:r>
              <a:rPr lang="en-US"/>
              <a:t>Second level</a:t>
            </a:r>
          </a:p>
          <a:p>
            <a:pPr lvl="2">
              <a:spcBef>
                <a:spcPts val="1000"/>
              </a:spcBef>
            </a:pPr>
            <a:r>
              <a:rPr lang="en-US"/>
              <a:t>Third level</a:t>
            </a:r>
          </a:p>
          <a:p>
            <a:pPr lvl="3">
              <a:spcBef>
                <a:spcPts val="1000"/>
              </a:spcBef>
            </a:pPr>
            <a:r>
              <a:rPr lang="en-US"/>
              <a:t>Fourth level</a:t>
            </a:r>
          </a:p>
        </p:txBody>
      </p:sp>
      <p:sp>
        <p:nvSpPr>
          <p:cNvPr id="7" name="Date Placeholder 6"/>
          <p:cNvSpPr>
            <a:spLocks noGrp="1"/>
          </p:cNvSpPr>
          <p:nvPr>
            <p:ph type="dt" sz="half" idx="10"/>
          </p:nvPr>
        </p:nvSpPr>
        <p:spPr/>
        <p:txBody>
          <a:bodyPr/>
          <a:lstStyle/>
          <a:p>
            <a:r>
              <a:rPr lang="en-US" dirty="0"/>
              <a:t>Title or Job Number | XX Month 201X</a:t>
            </a:r>
          </a:p>
        </p:txBody>
      </p:sp>
      <p:sp>
        <p:nvSpPr>
          <p:cNvPr id="9" name="Slide Number Placeholder 8"/>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40712983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0" y="1728788"/>
            <a:ext cx="4495800" cy="2084832"/>
          </a:xfrm>
          <a:solidFill>
            <a:schemeClr val="tx2"/>
          </a:solidFill>
        </p:spPr>
        <p:txBody>
          <a:bodyPr lIns="182880" tIns="118872" rIns="182880"/>
          <a:lstStyle>
            <a:lvl1pPr marL="212725" indent="0">
              <a:lnSpc>
                <a:spcPct val="100000"/>
              </a:lnSpc>
              <a:spcBef>
                <a:spcPts val="600"/>
              </a:spcBef>
              <a:spcAft>
                <a:spcPts val="200"/>
              </a:spcAft>
              <a:defRPr lang="en-US" sz="2000" dirty="0" smtClean="0">
                <a:solidFill>
                  <a:schemeClr val="bg1"/>
                </a:solidFill>
              </a:defRPr>
            </a:lvl1pPr>
            <a:lvl2pPr marL="381000" indent="-158750">
              <a:lnSpc>
                <a:spcPct val="100000"/>
              </a:lnSpc>
              <a:spcBef>
                <a:spcPts val="1000"/>
              </a:spcBef>
              <a:defRPr lang="en-US" sz="18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r>
              <a:rPr lang="en-US" dirty="0"/>
              <a:t>Title or Job Number | XX Month 201X</a:t>
            </a:r>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
        <p:nvSpPr>
          <p:cNvPr id="12" name="Content Placeholder 2"/>
          <p:cNvSpPr>
            <a:spLocks noGrp="1"/>
          </p:cNvSpPr>
          <p:nvPr>
            <p:ph sz="half" idx="13"/>
          </p:nvPr>
        </p:nvSpPr>
        <p:spPr>
          <a:xfrm>
            <a:off x="4644390" y="1728788"/>
            <a:ext cx="4498848" cy="2084832"/>
          </a:xfrm>
          <a:solidFill>
            <a:schemeClr val="tx2"/>
          </a:solidFill>
        </p:spPr>
        <p:txBody>
          <a:bodyPr lIns="182880" tIns="118872" rIns="182880"/>
          <a:lstStyle>
            <a:lvl1pPr marL="212725" indent="0">
              <a:lnSpc>
                <a:spcPct val="100000"/>
              </a:lnSpc>
              <a:spcBef>
                <a:spcPts val="600"/>
              </a:spcBef>
              <a:spcAft>
                <a:spcPts val="200"/>
              </a:spcAft>
              <a:defRPr lang="en-US" sz="2000" dirty="0" smtClean="0">
                <a:solidFill>
                  <a:schemeClr val="bg1"/>
                </a:solidFill>
              </a:defRPr>
            </a:lvl1pPr>
            <a:lvl2pPr marL="381000" indent="-158750">
              <a:lnSpc>
                <a:spcPct val="100000"/>
              </a:lnSpc>
              <a:spcBef>
                <a:spcPts val="1000"/>
              </a:spcBef>
              <a:defRPr lang="en-US" sz="18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3" name="Content Placeholder 2"/>
          <p:cNvSpPr>
            <a:spLocks noGrp="1"/>
          </p:cNvSpPr>
          <p:nvPr>
            <p:ph sz="half" idx="14"/>
          </p:nvPr>
        </p:nvSpPr>
        <p:spPr>
          <a:xfrm>
            <a:off x="0" y="3962196"/>
            <a:ext cx="4495800" cy="2084832"/>
          </a:xfrm>
          <a:solidFill>
            <a:schemeClr val="tx2"/>
          </a:solidFill>
        </p:spPr>
        <p:txBody>
          <a:bodyPr lIns="182880" tIns="118872" rIns="182880"/>
          <a:lstStyle>
            <a:lvl1pPr marL="212725" indent="0">
              <a:lnSpc>
                <a:spcPct val="100000"/>
              </a:lnSpc>
              <a:spcBef>
                <a:spcPts val="600"/>
              </a:spcBef>
              <a:spcAft>
                <a:spcPts val="200"/>
              </a:spcAft>
              <a:defRPr lang="en-US" sz="2000" dirty="0" smtClean="0">
                <a:solidFill>
                  <a:schemeClr val="bg1"/>
                </a:solidFill>
              </a:defRPr>
            </a:lvl1pPr>
            <a:lvl2pPr marL="381000" indent="-158750">
              <a:lnSpc>
                <a:spcPct val="100000"/>
              </a:lnSpc>
              <a:spcBef>
                <a:spcPts val="1000"/>
              </a:spcBef>
              <a:defRPr lang="en-US" sz="18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4" name="Content Placeholder 2"/>
          <p:cNvSpPr>
            <a:spLocks noGrp="1"/>
          </p:cNvSpPr>
          <p:nvPr>
            <p:ph sz="half" idx="15"/>
          </p:nvPr>
        </p:nvSpPr>
        <p:spPr>
          <a:xfrm>
            <a:off x="4644390" y="3962196"/>
            <a:ext cx="4498848" cy="2084832"/>
          </a:xfrm>
          <a:solidFill>
            <a:schemeClr val="tx2"/>
          </a:solidFill>
        </p:spPr>
        <p:txBody>
          <a:bodyPr lIns="182880" tIns="118872" rIns="182880"/>
          <a:lstStyle>
            <a:lvl1pPr marL="212725" indent="0">
              <a:lnSpc>
                <a:spcPct val="100000"/>
              </a:lnSpc>
              <a:spcBef>
                <a:spcPts val="600"/>
              </a:spcBef>
              <a:spcAft>
                <a:spcPts val="200"/>
              </a:spcAft>
              <a:defRPr lang="en-US" sz="2000" dirty="0" smtClean="0">
                <a:solidFill>
                  <a:schemeClr val="bg1"/>
                </a:solidFill>
              </a:defRPr>
            </a:lvl1pPr>
            <a:lvl2pPr marL="381000" indent="-158750">
              <a:lnSpc>
                <a:spcPct val="100000"/>
              </a:lnSpc>
              <a:spcBef>
                <a:spcPts val="1000"/>
              </a:spcBef>
              <a:defRPr lang="en-US" sz="18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10230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Quadra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12751" y="1728788"/>
            <a:ext cx="1965960" cy="4324350"/>
          </a:xfrm>
          <a:solidFill>
            <a:schemeClr val="tx2"/>
          </a:solidFill>
        </p:spPr>
        <p:txBody>
          <a:bodyPr lIns="182880" tIns="137160" rIns="182880"/>
          <a:lstStyle>
            <a:lvl1pPr marL="1588" indent="0">
              <a:lnSpc>
                <a:spcPct val="100000"/>
              </a:lnSpc>
              <a:spcBef>
                <a:spcPts val="600"/>
              </a:spcBef>
              <a:spcAft>
                <a:spcPts val="200"/>
              </a:spcAft>
              <a:defRPr lang="en-US" sz="2000" dirty="0" smtClean="0">
                <a:solidFill>
                  <a:schemeClr val="bg1"/>
                </a:solidFill>
              </a:defRPr>
            </a:lvl1pPr>
            <a:lvl2pPr marL="1588" indent="0">
              <a:lnSpc>
                <a:spcPct val="100000"/>
              </a:lnSpc>
              <a:spcBef>
                <a:spcPts val="1000"/>
              </a:spcBef>
              <a:buNone/>
              <a:defRPr lang="en-US" sz="16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r>
              <a:rPr lang="en-US" dirty="0"/>
              <a:t>Title or Job Number | XX Month 201X</a:t>
            </a:r>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
        <p:nvSpPr>
          <p:cNvPr id="16" name="Content Placeholder 2"/>
          <p:cNvSpPr>
            <a:spLocks noGrp="1"/>
          </p:cNvSpPr>
          <p:nvPr>
            <p:ph sz="half" idx="13"/>
          </p:nvPr>
        </p:nvSpPr>
        <p:spPr>
          <a:xfrm>
            <a:off x="2529840" y="1728788"/>
            <a:ext cx="1965960" cy="4324350"/>
          </a:xfrm>
          <a:solidFill>
            <a:schemeClr val="tx2"/>
          </a:solidFill>
        </p:spPr>
        <p:txBody>
          <a:bodyPr lIns="182880" tIns="137160" rIns="182880"/>
          <a:lstStyle>
            <a:lvl1pPr marL="1588" indent="0">
              <a:lnSpc>
                <a:spcPct val="100000"/>
              </a:lnSpc>
              <a:spcBef>
                <a:spcPts val="600"/>
              </a:spcBef>
              <a:spcAft>
                <a:spcPts val="200"/>
              </a:spcAft>
              <a:defRPr lang="en-US" sz="2000" dirty="0" smtClean="0">
                <a:solidFill>
                  <a:schemeClr val="bg1"/>
                </a:solidFill>
              </a:defRPr>
            </a:lvl1pPr>
            <a:lvl2pPr marL="1588" indent="0">
              <a:lnSpc>
                <a:spcPct val="100000"/>
              </a:lnSpc>
              <a:spcBef>
                <a:spcPts val="1000"/>
              </a:spcBef>
              <a:buNone/>
              <a:defRPr lang="en-US" sz="16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20" name="Content Placeholder 2"/>
          <p:cNvSpPr>
            <a:spLocks noGrp="1"/>
          </p:cNvSpPr>
          <p:nvPr>
            <p:ph sz="half" idx="14"/>
          </p:nvPr>
        </p:nvSpPr>
        <p:spPr>
          <a:xfrm>
            <a:off x="4644390" y="1728788"/>
            <a:ext cx="1965960" cy="4324350"/>
          </a:xfrm>
          <a:solidFill>
            <a:schemeClr val="tx2"/>
          </a:solidFill>
        </p:spPr>
        <p:txBody>
          <a:bodyPr lIns="182880" tIns="137160" rIns="182880"/>
          <a:lstStyle>
            <a:lvl1pPr marL="1588" indent="0">
              <a:lnSpc>
                <a:spcPct val="100000"/>
              </a:lnSpc>
              <a:spcBef>
                <a:spcPts val="600"/>
              </a:spcBef>
              <a:spcAft>
                <a:spcPts val="200"/>
              </a:spcAft>
              <a:defRPr lang="en-US" sz="2000" dirty="0" smtClean="0">
                <a:solidFill>
                  <a:schemeClr val="bg1"/>
                </a:solidFill>
              </a:defRPr>
            </a:lvl1pPr>
            <a:lvl2pPr marL="1588" indent="0">
              <a:lnSpc>
                <a:spcPct val="100000"/>
              </a:lnSpc>
              <a:spcBef>
                <a:spcPts val="1000"/>
              </a:spcBef>
              <a:buNone/>
              <a:defRPr lang="en-US" sz="16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22" name="Content Placeholder 2"/>
          <p:cNvSpPr>
            <a:spLocks noGrp="1"/>
          </p:cNvSpPr>
          <p:nvPr>
            <p:ph sz="half" idx="15"/>
          </p:nvPr>
        </p:nvSpPr>
        <p:spPr>
          <a:xfrm>
            <a:off x="6758940" y="1728788"/>
            <a:ext cx="1965960" cy="4324350"/>
          </a:xfrm>
          <a:solidFill>
            <a:schemeClr val="tx2"/>
          </a:solidFill>
        </p:spPr>
        <p:txBody>
          <a:bodyPr lIns="182880" tIns="137160" rIns="182880"/>
          <a:lstStyle>
            <a:lvl1pPr marL="1588" indent="0">
              <a:lnSpc>
                <a:spcPct val="100000"/>
              </a:lnSpc>
              <a:spcBef>
                <a:spcPts val="600"/>
              </a:spcBef>
              <a:spcAft>
                <a:spcPts val="200"/>
              </a:spcAft>
              <a:defRPr lang="en-US" sz="2000" dirty="0" smtClean="0">
                <a:solidFill>
                  <a:schemeClr val="bg1"/>
                </a:solidFill>
              </a:defRPr>
            </a:lvl1pPr>
            <a:lvl2pPr marL="1588" indent="0">
              <a:lnSpc>
                <a:spcPct val="100000"/>
              </a:lnSpc>
              <a:spcBef>
                <a:spcPts val="1000"/>
              </a:spcBef>
              <a:buNone/>
              <a:defRPr lang="en-US" sz="16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97440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adran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0" y="1727805"/>
            <a:ext cx="4498848" cy="411480"/>
          </a:xfrm>
          <a:solidFill>
            <a:schemeClr val="bg2"/>
          </a:solidFill>
        </p:spPr>
        <p:txBody>
          <a:bodyPr rIns="182880" bIns="27432" anchor="ctr"/>
          <a:lstStyle>
            <a:lvl1pPr marL="398463" indent="0">
              <a:spcBef>
                <a:spcPts val="0"/>
              </a:spcBef>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97510" y="2263518"/>
            <a:ext cx="3890328" cy="1525992"/>
          </a:xfrm>
        </p:spPr>
        <p:txBody>
          <a:bodyPr vert="horz" lIns="0" tIns="0" rIns="182880" bIns="0" rtlCol="0">
            <a:noAutofit/>
          </a:bodyPr>
          <a:lstStyle>
            <a:lvl1pPr>
              <a:lnSpc>
                <a:spcPct val="110000"/>
              </a:lnSpc>
              <a:spcBef>
                <a:spcPts val="400"/>
              </a:spcBef>
              <a:defRPr lang="en-US" sz="1800" dirty="0" smtClean="0"/>
            </a:lvl1pPr>
            <a:lvl2pPr>
              <a:defRPr lang="en-US" sz="2150" dirty="0" smtClean="0"/>
            </a:lvl2pPr>
            <a:lvl3pPr>
              <a:defRPr lang="en-US" sz="1400" dirty="0" smtClean="0"/>
            </a:lvl3pPr>
            <a:lvl4pPr>
              <a:defRPr lang="en-US" sz="1400" dirty="0" smtClean="0"/>
            </a:lvl4pPr>
          </a:lstStyle>
          <a:p>
            <a:pPr lvl="0"/>
            <a:r>
              <a:rPr lang="en-US"/>
              <a:t>Click to edit Master text styles</a:t>
            </a:r>
          </a:p>
        </p:txBody>
      </p:sp>
      <p:sp>
        <p:nvSpPr>
          <p:cNvPr id="5" name="Text Placeholder 4"/>
          <p:cNvSpPr>
            <a:spLocks noGrp="1"/>
          </p:cNvSpPr>
          <p:nvPr>
            <p:ph type="body" sz="quarter" idx="3"/>
          </p:nvPr>
        </p:nvSpPr>
        <p:spPr>
          <a:xfrm>
            <a:off x="4644390" y="1727805"/>
            <a:ext cx="4498848" cy="411480"/>
          </a:xfrm>
          <a:solidFill>
            <a:schemeClr val="bg2"/>
          </a:solidFill>
        </p:spPr>
        <p:txBody>
          <a:bodyPr rIns="182880" bIns="27432" anchor="ctr"/>
          <a:lstStyle>
            <a:lvl1pPr marL="182563" indent="0">
              <a:spcBef>
                <a:spcPts val="0"/>
              </a:spcBef>
              <a:buNone/>
              <a:tabLst/>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26538" y="2263518"/>
            <a:ext cx="3895344" cy="1525992"/>
          </a:xfrm>
        </p:spPr>
        <p:txBody>
          <a:bodyPr vert="horz" lIns="0" tIns="0" rIns="182880" bIns="0" rtlCol="0">
            <a:noAutofit/>
          </a:bodyPr>
          <a:lstStyle>
            <a:lvl1pPr marL="0" indent="0">
              <a:lnSpc>
                <a:spcPct val="110000"/>
              </a:lnSpc>
              <a:spcBef>
                <a:spcPts val="400"/>
              </a:spcBef>
              <a:defRPr lang="en-US" sz="1800" dirty="0" smtClean="0"/>
            </a:lvl1pPr>
            <a:lvl2pPr>
              <a:defRPr lang="en-US" sz="2150" dirty="0" smtClean="0"/>
            </a:lvl2pPr>
            <a:lvl3pPr>
              <a:defRPr lang="en-US" sz="1400" dirty="0" smtClean="0"/>
            </a:lvl3pPr>
            <a:lvl4pPr>
              <a:defRPr lang="en-US" sz="1400" dirty="0" smtClean="0"/>
            </a:lvl4pPr>
          </a:lstStyle>
          <a:p>
            <a:pPr lvl="0"/>
            <a:r>
              <a:rPr lang="en-US"/>
              <a:t>Click to edit Master text styles</a:t>
            </a:r>
          </a:p>
        </p:txBody>
      </p:sp>
      <p:sp>
        <p:nvSpPr>
          <p:cNvPr id="7" name="Date Placeholder 6"/>
          <p:cNvSpPr>
            <a:spLocks noGrp="1"/>
          </p:cNvSpPr>
          <p:nvPr>
            <p:ph type="dt" sz="half" idx="10"/>
          </p:nvPr>
        </p:nvSpPr>
        <p:spPr/>
        <p:txBody>
          <a:bodyPr/>
          <a:lstStyle/>
          <a:p>
            <a:r>
              <a:rPr lang="en-US" dirty="0"/>
              <a:t>Title or Job Number | XX Month 201X</a:t>
            </a:r>
          </a:p>
        </p:txBody>
      </p:sp>
      <p:sp>
        <p:nvSpPr>
          <p:cNvPr id="9" name="Slide Number Placeholder 8"/>
          <p:cNvSpPr>
            <a:spLocks noGrp="1"/>
          </p:cNvSpPr>
          <p:nvPr>
            <p:ph type="sldNum" sz="quarter" idx="12"/>
          </p:nvPr>
        </p:nvSpPr>
        <p:spPr/>
        <p:txBody>
          <a:bodyPr/>
          <a:lstStyle/>
          <a:p>
            <a:fld id="{0D558541-60C9-42A2-8392-FF12533A6B7A}" type="slidenum">
              <a:rPr lang="en-US" smtClean="0"/>
              <a:pPr/>
              <a:t>‹#›</a:t>
            </a:fld>
            <a:endParaRPr lang="en-US" dirty="0"/>
          </a:p>
        </p:txBody>
      </p:sp>
      <p:sp>
        <p:nvSpPr>
          <p:cNvPr id="24" name="Text Placeholder 4"/>
          <p:cNvSpPr>
            <a:spLocks noGrp="1"/>
          </p:cNvSpPr>
          <p:nvPr>
            <p:ph type="body" sz="quarter" idx="14"/>
          </p:nvPr>
        </p:nvSpPr>
        <p:spPr>
          <a:xfrm>
            <a:off x="0" y="3991433"/>
            <a:ext cx="4498848" cy="411480"/>
          </a:xfrm>
          <a:solidFill>
            <a:schemeClr val="bg2"/>
          </a:solidFill>
        </p:spPr>
        <p:txBody>
          <a:bodyPr rIns="182880" bIns="27432" anchor="ctr"/>
          <a:lstStyle>
            <a:lvl1pPr marL="400050" indent="0">
              <a:spcBef>
                <a:spcPts val="0"/>
              </a:spcBef>
              <a:buNone/>
              <a:tabLst/>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Content Placeholder 5"/>
          <p:cNvSpPr>
            <a:spLocks noGrp="1"/>
          </p:cNvSpPr>
          <p:nvPr>
            <p:ph sz="quarter" idx="15"/>
          </p:nvPr>
        </p:nvSpPr>
        <p:spPr>
          <a:xfrm>
            <a:off x="397511" y="4527146"/>
            <a:ext cx="3890328" cy="1525992"/>
          </a:xfrm>
        </p:spPr>
        <p:txBody>
          <a:bodyPr vert="horz" lIns="0" tIns="0" rIns="182880" bIns="0" rtlCol="0">
            <a:noAutofit/>
          </a:bodyPr>
          <a:lstStyle>
            <a:lvl1pPr marL="0" indent="0">
              <a:lnSpc>
                <a:spcPct val="110000"/>
              </a:lnSpc>
              <a:spcBef>
                <a:spcPts val="400"/>
              </a:spcBef>
              <a:defRPr lang="en-US" sz="1800" dirty="0" smtClean="0"/>
            </a:lvl1pPr>
            <a:lvl2pPr>
              <a:defRPr lang="en-US" sz="2150" dirty="0" smtClean="0"/>
            </a:lvl2pPr>
            <a:lvl3pPr>
              <a:defRPr lang="en-US" sz="1400" dirty="0" smtClean="0"/>
            </a:lvl3pPr>
            <a:lvl4pPr>
              <a:defRPr lang="en-US" sz="1400" dirty="0" smtClean="0"/>
            </a:lvl4pPr>
          </a:lstStyle>
          <a:p>
            <a:pPr lvl="0"/>
            <a:r>
              <a:rPr lang="en-US"/>
              <a:t>Click to edit Master text styles</a:t>
            </a:r>
          </a:p>
        </p:txBody>
      </p:sp>
      <p:sp>
        <p:nvSpPr>
          <p:cNvPr id="26" name="Text Placeholder 4"/>
          <p:cNvSpPr>
            <a:spLocks noGrp="1"/>
          </p:cNvSpPr>
          <p:nvPr>
            <p:ph type="body" sz="quarter" idx="16"/>
          </p:nvPr>
        </p:nvSpPr>
        <p:spPr>
          <a:xfrm>
            <a:off x="4644390" y="3991433"/>
            <a:ext cx="4498848" cy="411480"/>
          </a:xfrm>
          <a:solidFill>
            <a:schemeClr val="bg2"/>
          </a:solidFill>
        </p:spPr>
        <p:txBody>
          <a:bodyPr rIns="182880" bIns="27432" anchor="ctr"/>
          <a:lstStyle>
            <a:lvl1pPr marL="180975" indent="0">
              <a:spcBef>
                <a:spcPts val="0"/>
              </a:spcBef>
              <a:buNone/>
              <a:tabLst/>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Content Placeholder 5"/>
          <p:cNvSpPr>
            <a:spLocks noGrp="1"/>
          </p:cNvSpPr>
          <p:nvPr>
            <p:ph sz="quarter" idx="17"/>
          </p:nvPr>
        </p:nvSpPr>
        <p:spPr>
          <a:xfrm>
            <a:off x="4826538" y="4527146"/>
            <a:ext cx="3895344" cy="1525992"/>
          </a:xfrm>
        </p:spPr>
        <p:txBody>
          <a:bodyPr vert="horz" lIns="0" tIns="0" rIns="182880" bIns="0" rtlCol="0">
            <a:noAutofit/>
          </a:bodyPr>
          <a:lstStyle>
            <a:lvl1pPr marL="0" indent="0">
              <a:lnSpc>
                <a:spcPct val="110000"/>
              </a:lnSpc>
              <a:spcBef>
                <a:spcPts val="400"/>
              </a:spcBef>
              <a:defRPr lang="en-US" sz="1800" dirty="0" smtClean="0"/>
            </a:lvl1pPr>
            <a:lvl2pPr>
              <a:defRPr lang="en-US" sz="2150" dirty="0" smtClean="0"/>
            </a:lvl2pPr>
            <a:lvl3pPr>
              <a:defRPr lang="en-US" sz="1400" dirty="0" smtClean="0"/>
            </a:lvl3pPr>
            <a:lvl4pPr>
              <a:defRPr lang="en-US" sz="1400" dirty="0" smtClean="0"/>
            </a:lvl4pPr>
          </a:lstStyle>
          <a:p>
            <a:pPr lvl="0"/>
            <a:r>
              <a:rPr lang="en-US"/>
              <a:t>Click to edit Master text styles</a:t>
            </a:r>
          </a:p>
        </p:txBody>
      </p:sp>
    </p:spTree>
    <p:extLst>
      <p:ext uri="{BB962C8B-B14F-4D97-AF65-F5344CB8AC3E}">
        <p14:creationId xmlns:p14="http://schemas.microsoft.com/office/powerpoint/2010/main" val="1056639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A68D5-832C-474A-8BEA-2880E0D423B7}"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t>Title or Job Number | XX Month 201X</a:t>
            </a:r>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dirty="0"/>
          </a:p>
        </p:txBody>
      </p:sp>
      <p:sp>
        <p:nvSpPr>
          <p:cNvPr id="7" name="Chart Placeholder 6"/>
          <p:cNvSpPr>
            <a:spLocks noGrp="1"/>
          </p:cNvSpPr>
          <p:nvPr>
            <p:ph type="chart" sz="quarter" idx="13"/>
          </p:nvPr>
        </p:nvSpPr>
        <p:spPr>
          <a:xfrm>
            <a:off x="412750" y="1911350"/>
            <a:ext cx="8318500" cy="3803650"/>
          </a:xfrm>
        </p:spPr>
        <p:txBody>
          <a:bodyPr anchor="ctr"/>
          <a:lstStyle>
            <a:lvl1pPr algn="ctr">
              <a:defRPr/>
            </a:lvl1pPr>
          </a:lstStyle>
          <a:p>
            <a:r>
              <a:rPr lang="en-US" dirty="0"/>
              <a:t>Click icon to add chart</a:t>
            </a:r>
          </a:p>
        </p:txBody>
      </p:sp>
    </p:spTree>
    <p:extLst>
      <p:ext uri="{BB962C8B-B14F-4D97-AF65-F5344CB8AC3E}">
        <p14:creationId xmlns:p14="http://schemas.microsoft.com/office/powerpoint/2010/main" val="33983013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t>Title or Job Number | XX Month 201X</a:t>
            </a:r>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dirty="0"/>
          </a:p>
        </p:txBody>
      </p:sp>
      <p:sp>
        <p:nvSpPr>
          <p:cNvPr id="7" name="Table Placeholder 6"/>
          <p:cNvSpPr>
            <a:spLocks noGrp="1"/>
          </p:cNvSpPr>
          <p:nvPr>
            <p:ph type="tbl" sz="quarter" idx="13"/>
          </p:nvPr>
        </p:nvSpPr>
        <p:spPr>
          <a:xfrm>
            <a:off x="412750" y="1728788"/>
            <a:ext cx="8318500" cy="4324350"/>
          </a:xfrm>
        </p:spPr>
        <p:txBody>
          <a:bodyPr anchor="ctr"/>
          <a:lstStyle>
            <a:lvl1pPr algn="ctr">
              <a:defRPr/>
            </a:lvl1pPr>
          </a:lstStyle>
          <a:p>
            <a:r>
              <a:rPr lang="en-US" dirty="0"/>
              <a:t>Click icon to add table</a:t>
            </a:r>
          </a:p>
        </p:txBody>
      </p:sp>
    </p:spTree>
    <p:extLst>
      <p:ext uri="{BB962C8B-B14F-4D97-AF65-F5344CB8AC3E}">
        <p14:creationId xmlns:p14="http://schemas.microsoft.com/office/powerpoint/2010/main" val="10038720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solidFill>
                  <a:schemeClr val="bg1"/>
                </a:solidFill>
                <a:latin typeface="Calibri" panose="020F050202020403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r>
              <a:rPr lang="en-US" dirty="0"/>
              <a:t>Title or Job Number | XX Month 201X</a:t>
            </a:r>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42921845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Title or Job Number | XX Month 201X</a:t>
            </a:r>
          </a:p>
        </p:txBody>
      </p:sp>
      <p:sp>
        <p:nvSpPr>
          <p:cNvPr id="4" name="Slide Number Placeholder 3"/>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421103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alf Text - Half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41900" y="1655444"/>
            <a:ext cx="3689350" cy="4397693"/>
          </a:xfrm>
        </p:spPr>
        <p:txBody>
          <a:bodyPr vert="horz" lIns="0" tIns="0" rIns="0" bIns="0" rtlCol="0">
            <a:noAutofit/>
          </a:bodyPr>
          <a:lstStyle>
            <a:lvl1pPr>
              <a:defRPr lang="en-US" sz="2000" dirty="0" smtClean="0"/>
            </a:lvl1pPr>
            <a:lvl2pPr>
              <a:defRPr lang="en-US" sz="1800" dirty="0" smtClean="0"/>
            </a:lvl2pPr>
            <a:lvl3pPr>
              <a:defRPr lang="en-US" sz="1600" dirty="0" smtClean="0"/>
            </a:lvl3pPr>
            <a:lvl4pPr>
              <a:defRPr lang="en-US" sz="1400" dirty="0" smtClean="0"/>
            </a:lvl4pPr>
          </a:lstStyle>
          <a:p>
            <a:pPr lvl="0">
              <a:spcBef>
                <a:spcPts val="1000"/>
              </a:spcBef>
            </a:pPr>
            <a:r>
              <a:rPr lang="en-US"/>
              <a:t>Click to edit Master text styles</a:t>
            </a:r>
          </a:p>
          <a:p>
            <a:pPr lvl="1">
              <a:spcBef>
                <a:spcPts val="1000"/>
              </a:spcBef>
            </a:pPr>
            <a:r>
              <a:rPr lang="en-US"/>
              <a:t>Second level</a:t>
            </a:r>
          </a:p>
          <a:p>
            <a:pPr lvl="2">
              <a:spcBef>
                <a:spcPts val="1000"/>
              </a:spcBef>
            </a:pPr>
            <a:r>
              <a:rPr lang="en-US"/>
              <a:t>Third level</a:t>
            </a:r>
          </a:p>
          <a:p>
            <a:pPr lvl="3">
              <a:spcBef>
                <a:spcPts val="1000"/>
              </a:spcBef>
            </a:pPr>
            <a:r>
              <a:rPr lang="en-US"/>
              <a:t>Fourth level</a:t>
            </a:r>
          </a:p>
        </p:txBody>
      </p:sp>
      <p:sp>
        <p:nvSpPr>
          <p:cNvPr id="5" name="Date Placeholder 4"/>
          <p:cNvSpPr>
            <a:spLocks noGrp="1"/>
          </p:cNvSpPr>
          <p:nvPr>
            <p:ph type="dt" sz="half" idx="10"/>
          </p:nvPr>
        </p:nvSpPr>
        <p:spPr/>
        <p:txBody>
          <a:bodyPr/>
          <a:lstStyle/>
          <a:p>
            <a:r>
              <a:rPr lang="en-US" dirty="0"/>
              <a:t>Title or Job Number | XX Month 201X</a:t>
            </a:r>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
        <p:nvSpPr>
          <p:cNvPr id="11" name="Picture Placeholder 10"/>
          <p:cNvSpPr>
            <a:spLocks noGrp="1"/>
          </p:cNvSpPr>
          <p:nvPr>
            <p:ph type="pic" sz="quarter" idx="13" hasCustomPrompt="1"/>
          </p:nvPr>
        </p:nvSpPr>
        <p:spPr>
          <a:xfrm>
            <a:off x="1" y="1728788"/>
            <a:ext cx="4514850" cy="4324350"/>
          </a:xfrm>
          <a:solidFill>
            <a:schemeClr val="bg1">
              <a:lumMod val="95000"/>
            </a:schemeClr>
          </a:solidFill>
        </p:spPr>
        <p:txBody>
          <a:bodyPr anchor="ctr"/>
          <a:lstStyle>
            <a:lvl1pPr algn="ctr">
              <a:defRPr/>
            </a:lvl1pPr>
          </a:lstStyle>
          <a:p>
            <a:r>
              <a:rPr lang="en-US" dirty="0"/>
              <a:t>Click to add image</a:t>
            </a:r>
          </a:p>
        </p:txBody>
      </p:sp>
    </p:spTree>
    <p:extLst>
      <p:ext uri="{BB962C8B-B14F-4D97-AF65-F5344CB8AC3E}">
        <p14:creationId xmlns:p14="http://schemas.microsoft.com/office/powerpoint/2010/main" val="18678382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w/ Title &amp; Footer">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1728788"/>
            <a:ext cx="9144000" cy="4324350"/>
          </a:xfrm>
          <a:solidFill>
            <a:schemeClr val="bg1">
              <a:lumMod val="95000"/>
            </a:schemeClr>
          </a:solidFill>
        </p:spPr>
        <p:txBody>
          <a:bodyPr anchor="ctr"/>
          <a:lstStyle>
            <a:lvl1pPr algn="ctr">
              <a:defRPr/>
            </a:lvl1pPr>
          </a:lstStyle>
          <a:p>
            <a:r>
              <a:rPr lang="en-US" dirty="0"/>
              <a:t>Click to add image</a:t>
            </a:r>
          </a:p>
        </p:txBody>
      </p:sp>
      <p:sp>
        <p:nvSpPr>
          <p:cNvPr id="2" name="Title 1"/>
          <p:cNvSpPr>
            <a:spLocks noGrp="1"/>
          </p:cNvSpPr>
          <p:nvPr>
            <p:ph type="title"/>
          </p:nvPr>
        </p:nvSpPr>
        <p:spPr>
          <a:xfrm>
            <a:off x="379094" y="552450"/>
            <a:ext cx="8352156" cy="1021002"/>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r>
              <a:rPr lang="en-US" dirty="0"/>
              <a:t>Title or Job Number | XX Month 201X</a:t>
            </a:r>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
        <p:nvSpPr>
          <p:cNvPr id="9" name="Text Placeholder 8"/>
          <p:cNvSpPr>
            <a:spLocks noGrp="1"/>
          </p:cNvSpPr>
          <p:nvPr>
            <p:ph type="body" sz="quarter" idx="14" hasCustomPrompt="1"/>
          </p:nvPr>
        </p:nvSpPr>
        <p:spPr bwMode="gray">
          <a:xfrm>
            <a:off x="379094" y="1794739"/>
            <a:ext cx="8318500" cy="1395412"/>
          </a:xfrm>
        </p:spPr>
        <p:txBody>
          <a:bodyPr/>
          <a:lstStyle>
            <a:lvl1pPr>
              <a:defRPr sz="3200" baseline="0"/>
            </a:lvl1pPr>
          </a:lstStyle>
          <a:p>
            <a:pPr lvl="0"/>
            <a:r>
              <a:rPr lang="en-US" dirty="0"/>
              <a:t>Click to add text over image. White or gray only. 32pt flexible positioning. Delete if not needed.</a:t>
            </a:r>
          </a:p>
        </p:txBody>
      </p:sp>
    </p:spTree>
    <p:extLst>
      <p:ext uri="{BB962C8B-B14F-4D97-AF65-F5344CB8AC3E}">
        <p14:creationId xmlns:p14="http://schemas.microsoft.com/office/powerpoint/2010/main" val="31561486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w/ Titl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1728788"/>
            <a:ext cx="9144000" cy="5129212"/>
          </a:xfrm>
          <a:solidFill>
            <a:schemeClr val="bg1">
              <a:lumMod val="95000"/>
            </a:schemeClr>
          </a:solidFill>
        </p:spPr>
        <p:txBody>
          <a:bodyPr anchor="ctr"/>
          <a:lstStyle>
            <a:lvl1pPr algn="ctr">
              <a:defRPr/>
            </a:lvl1pPr>
          </a:lstStyle>
          <a:p>
            <a:r>
              <a:rPr lang="en-US" dirty="0"/>
              <a:t>Click to add image</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r>
              <a:rPr lang="en-US" dirty="0">
                <a:solidFill>
                  <a:prstClr val="white"/>
                </a:solidFill>
              </a:rPr>
              <a:t>Title or Job Number | XX Month 201X</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D558541-60C9-42A2-8392-FF12533A6B7A}" type="slidenum">
              <a:rPr lang="en-US" smtClean="0">
                <a:solidFill>
                  <a:prstClr val="white"/>
                </a:solidFill>
              </a:rPr>
              <a:pPr/>
              <a:t>‹#›</a:t>
            </a:fld>
            <a:endParaRPr lang="en-US" dirty="0">
              <a:solidFill>
                <a:prstClr val="white"/>
              </a:solidFill>
            </a:endParaRPr>
          </a:p>
        </p:txBody>
      </p:sp>
      <p:sp>
        <p:nvSpPr>
          <p:cNvPr id="9" name="Text Placeholder 8"/>
          <p:cNvSpPr>
            <a:spLocks noGrp="1"/>
          </p:cNvSpPr>
          <p:nvPr>
            <p:ph type="body" sz="quarter" idx="14" hasCustomPrompt="1"/>
          </p:nvPr>
        </p:nvSpPr>
        <p:spPr bwMode="gray">
          <a:xfrm>
            <a:off x="384048" y="1792224"/>
            <a:ext cx="8318500" cy="1395412"/>
          </a:xfrm>
        </p:spPr>
        <p:txBody>
          <a:bodyPr/>
          <a:lstStyle>
            <a:lvl1pPr>
              <a:defRPr sz="3200" baseline="0"/>
            </a:lvl1pPr>
          </a:lstStyle>
          <a:p>
            <a:pPr lvl="0"/>
            <a:r>
              <a:rPr lang="en-US" dirty="0"/>
              <a:t>Click to add text over image. White or gray only. 32pt flexible positioning. Delete if not needed.</a:t>
            </a:r>
          </a:p>
        </p:txBody>
      </p:sp>
    </p:spTree>
    <p:extLst>
      <p:ext uri="{BB962C8B-B14F-4D97-AF65-F5344CB8AC3E}">
        <p14:creationId xmlns:p14="http://schemas.microsoft.com/office/powerpoint/2010/main" val="12884704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0"/>
            <a:ext cx="9144000" cy="6858000"/>
          </a:xfrm>
          <a:solidFill>
            <a:schemeClr val="bg1">
              <a:lumMod val="95000"/>
            </a:schemeClr>
          </a:solidFill>
        </p:spPr>
        <p:txBody>
          <a:bodyPr anchor="ctr"/>
          <a:lstStyle>
            <a:lvl1pPr algn="ctr">
              <a:defRPr/>
            </a:lvl1pPr>
          </a:lstStyle>
          <a:p>
            <a:r>
              <a:rPr lang="en-US" dirty="0"/>
              <a:t>Click to add image</a:t>
            </a:r>
          </a:p>
        </p:txBody>
      </p:sp>
      <p:sp>
        <p:nvSpPr>
          <p:cNvPr id="2" name="Title 1"/>
          <p:cNvSpPr>
            <a:spLocks noGrp="1"/>
          </p:cNvSpPr>
          <p:nvPr>
            <p:ph type="title" hasCustomPrompt="1"/>
          </p:nvPr>
        </p:nvSpPr>
        <p:spPr bwMode="gray"/>
        <p:txBody>
          <a:bodyPr/>
          <a:lstStyle>
            <a:lvl1pPr>
              <a:defRPr sz="3200" spc="0" baseline="0"/>
            </a:lvl1pPr>
          </a:lstStyle>
          <a:p>
            <a:pPr lvl="0"/>
            <a:r>
              <a:rPr lang="en-US" dirty="0"/>
              <a:t>Click to add text over image. White or gray only. 32pt flexible positioning. Delete if not needed.</a:t>
            </a:r>
          </a:p>
        </p:txBody>
      </p:sp>
      <p:sp>
        <p:nvSpPr>
          <p:cNvPr id="5" name="Date Placeholder 4"/>
          <p:cNvSpPr>
            <a:spLocks noGrp="1"/>
          </p:cNvSpPr>
          <p:nvPr>
            <p:ph type="dt" sz="half" idx="10"/>
          </p:nvPr>
        </p:nvSpPr>
        <p:spPr/>
        <p:txBody>
          <a:bodyPr/>
          <a:lstStyle>
            <a:lvl1pPr>
              <a:defRPr>
                <a:solidFill>
                  <a:schemeClr val="bg1"/>
                </a:solidFill>
              </a:defRPr>
            </a:lvl1pPr>
          </a:lstStyle>
          <a:p>
            <a:r>
              <a:rPr lang="en-US" dirty="0">
                <a:solidFill>
                  <a:prstClr val="white"/>
                </a:solidFill>
              </a:rPr>
              <a:t>Title or Job Number | XX Month 201X</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D558541-60C9-42A2-8392-FF12533A6B7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630524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Image Top">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0"/>
            <a:ext cx="9144000" cy="6053138"/>
          </a:xfrm>
          <a:solidFill>
            <a:schemeClr val="bg1">
              <a:lumMod val="95000"/>
            </a:schemeClr>
          </a:solidFill>
        </p:spPr>
        <p:txBody>
          <a:bodyPr anchor="ctr"/>
          <a:lstStyle>
            <a:lvl1pPr algn="ctr">
              <a:defRPr/>
            </a:lvl1pPr>
          </a:lstStyle>
          <a:p>
            <a:r>
              <a:rPr lang="en-US" dirty="0"/>
              <a:t>Click to add image</a:t>
            </a:r>
          </a:p>
        </p:txBody>
      </p:sp>
      <p:sp>
        <p:nvSpPr>
          <p:cNvPr id="2" name="Title 1"/>
          <p:cNvSpPr>
            <a:spLocks noGrp="1"/>
          </p:cNvSpPr>
          <p:nvPr>
            <p:ph type="title" hasCustomPrompt="1"/>
          </p:nvPr>
        </p:nvSpPr>
        <p:spPr bwMode="gray"/>
        <p:txBody>
          <a:bodyPr/>
          <a:lstStyle>
            <a:lvl1pPr>
              <a:defRPr sz="3200" spc="0" baseline="0"/>
            </a:lvl1pPr>
          </a:lstStyle>
          <a:p>
            <a:pPr lvl="0"/>
            <a:r>
              <a:rPr lang="en-US" dirty="0"/>
              <a:t>Click to add text over image. White or gray only. 32pt flexible positioning. Delete if not needed.</a:t>
            </a:r>
          </a:p>
        </p:txBody>
      </p:sp>
      <p:sp>
        <p:nvSpPr>
          <p:cNvPr id="5" name="Date Placeholder 4"/>
          <p:cNvSpPr>
            <a:spLocks noGrp="1"/>
          </p:cNvSpPr>
          <p:nvPr>
            <p:ph type="dt" sz="half" idx="10"/>
          </p:nvPr>
        </p:nvSpPr>
        <p:spPr/>
        <p:txBody>
          <a:bodyPr/>
          <a:lstStyle/>
          <a:p>
            <a:r>
              <a:rPr lang="en-US" dirty="0"/>
              <a:t>Title or Job Number | XX Month 201X</a:t>
            </a:r>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18850651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wo Statements">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365125" y="790743"/>
            <a:ext cx="4149725" cy="4513261"/>
          </a:xfrm>
        </p:spPr>
        <p:txBody>
          <a:bodyPr/>
          <a:lstStyle>
            <a:lvl1pPr>
              <a:lnSpc>
                <a:spcPct val="90000"/>
              </a:lnSpc>
              <a:defRPr sz="4400"/>
            </a:lvl1pPr>
          </a:lstStyle>
          <a:p>
            <a:r>
              <a:rPr lang="en-US" dirty="0"/>
              <a:t>Extra emphasis headline five lines maximum </a:t>
            </a:r>
          </a:p>
        </p:txBody>
      </p:sp>
      <p:sp>
        <p:nvSpPr>
          <p:cNvPr id="3" name="Subtitle 2"/>
          <p:cNvSpPr>
            <a:spLocks noGrp="1"/>
          </p:cNvSpPr>
          <p:nvPr>
            <p:ph type="subTitle" idx="1" hasCustomPrompt="1"/>
          </p:nvPr>
        </p:nvSpPr>
        <p:spPr bwMode="gray">
          <a:xfrm>
            <a:off x="4955540" y="795823"/>
            <a:ext cx="3544570" cy="4528437"/>
          </a:xfrm>
        </p:spPr>
        <p:txBody>
          <a:bodyPr/>
          <a:lstStyle>
            <a:lvl1pPr marL="0" indent="0" algn="l">
              <a:lnSpc>
                <a:spcPct val="100000"/>
              </a:lnSpc>
              <a:buNone/>
              <a:defRPr sz="20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a:t>APdditional</a:t>
            </a:r>
            <a:r>
              <a:rPr lang="en-US" dirty="0"/>
              <a:t> statement goes here</a:t>
            </a:r>
          </a:p>
        </p:txBody>
      </p:sp>
      <p:sp>
        <p:nvSpPr>
          <p:cNvPr id="4" name="Date Placeholder 3"/>
          <p:cNvSpPr>
            <a:spLocks noGrp="1"/>
          </p:cNvSpPr>
          <p:nvPr>
            <p:ph type="dt" sz="half" idx="10"/>
          </p:nvPr>
        </p:nvSpPr>
        <p:spPr/>
        <p:txBody>
          <a:bodyPr/>
          <a:lstStyle/>
          <a:p>
            <a:r>
              <a:rPr lang="en-US" dirty="0"/>
              <a:t>Title or Job Number | XX Month 201X</a:t>
            </a:r>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441069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BA68D5-832C-474A-8BEA-2880E0D423B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5600" y="1613535"/>
            <a:ext cx="8375650" cy="2624288"/>
          </a:xfrm>
        </p:spPr>
        <p:txBody>
          <a:bodyPr anchor="t"/>
          <a:lstStyle>
            <a:lvl1pPr algn="l">
              <a:defRPr sz="5400" b="0" cap="none" spc="0" baseline="0">
                <a:solidFill>
                  <a:schemeClr val="tx2"/>
                </a:solidFill>
              </a:defRPr>
            </a:lvl1pPr>
          </a:lstStyle>
          <a:p>
            <a:r>
              <a:rPr lang="en-US" dirty="0"/>
              <a:t>Click to add divider title</a:t>
            </a:r>
            <a:br>
              <a:rPr lang="en-US" dirty="0"/>
            </a:br>
            <a:r>
              <a:rPr lang="en-US" dirty="0"/>
              <a:t>two lines maximum</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3861" t="3741" r="3511" b="3000"/>
          <a:stretch/>
        </p:blipFill>
        <p:spPr>
          <a:xfrm>
            <a:off x="396954" y="6206558"/>
            <a:ext cx="491013" cy="483734"/>
          </a:xfrm>
          <a:prstGeom prst="rect">
            <a:avLst/>
          </a:prstGeom>
        </p:spPr>
      </p:pic>
    </p:spTree>
    <p:extLst>
      <p:ext uri="{BB962C8B-B14F-4D97-AF65-F5344CB8AC3E}">
        <p14:creationId xmlns:p14="http://schemas.microsoft.com/office/powerpoint/2010/main" val="40222919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a:t>Click to add divider title</a:t>
            </a:r>
            <a:br>
              <a:rPr lang="en-US" dirty="0"/>
            </a:br>
            <a:r>
              <a:rPr lang="en-US" dirty="0"/>
              <a:t>two lines max</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12938848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Gree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a:t>Click to add divider title</a:t>
            </a:r>
            <a:br>
              <a:rPr lang="en-US" dirty="0"/>
            </a:br>
            <a:r>
              <a:rPr lang="en-US" dirty="0"/>
              <a:t>two lines max</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16708456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Oran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a:t>Click to add divider title</a:t>
            </a:r>
            <a:br>
              <a:rPr lang="en-US" dirty="0"/>
            </a:br>
            <a:r>
              <a:rPr lang="en-US" dirty="0"/>
              <a:t>two lines max</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33756174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Purp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a:t>Click to add divider title</a:t>
            </a:r>
            <a:br>
              <a:rPr lang="en-US" dirty="0"/>
            </a:br>
            <a:r>
              <a:rPr lang="en-US" dirty="0"/>
              <a:t>two lines max</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40575314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Re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a:t>Click to add divider title</a:t>
            </a:r>
            <a:br>
              <a:rPr lang="en-US" dirty="0"/>
            </a:br>
            <a:r>
              <a:rPr lang="en-US" dirty="0"/>
              <a:t>two lines max</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11723872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Gra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a:t>Click to add divider title</a:t>
            </a:r>
            <a:br>
              <a:rPr lang="en-US" dirty="0"/>
            </a:br>
            <a:r>
              <a:rPr lang="en-US" dirty="0"/>
              <a:t>two lines max</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29290173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890010" y="2747009"/>
            <a:ext cx="1363980" cy="1363980"/>
          </a:xfrm>
          <a:prstGeom prst="rect">
            <a:avLst/>
          </a:prstGeom>
        </p:spPr>
      </p:pic>
    </p:spTree>
    <p:extLst>
      <p:ext uri="{BB962C8B-B14F-4D97-AF65-F5344CB8AC3E}">
        <p14:creationId xmlns:p14="http://schemas.microsoft.com/office/powerpoint/2010/main" val="25904376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672585" y="0"/>
            <a:ext cx="4471416" cy="3353774"/>
          </a:xfrm>
          <a:prstGeom prst="rect">
            <a:avLst/>
          </a:prstGeom>
        </p:spPr>
      </p:pic>
      <p:sp>
        <p:nvSpPr>
          <p:cNvPr id="2" name="Title 1"/>
          <p:cNvSpPr>
            <a:spLocks noGrp="1"/>
          </p:cNvSpPr>
          <p:nvPr>
            <p:ph type="ctrTitle" hasCustomPrompt="1"/>
          </p:nvPr>
        </p:nvSpPr>
        <p:spPr>
          <a:xfrm>
            <a:off x="365760" y="3482975"/>
            <a:ext cx="8318500" cy="1470025"/>
          </a:xfrm>
        </p:spPr>
        <p:txBody>
          <a:bodyPr/>
          <a:lstStyle>
            <a:lvl1pPr>
              <a:lnSpc>
                <a:spcPct val="90000"/>
              </a:lnSpc>
              <a:defRPr sz="4800"/>
            </a:lvl1pPr>
          </a:lstStyle>
          <a:p>
            <a:r>
              <a:rPr lang="en-US" dirty="0"/>
              <a:t>Click to add title</a:t>
            </a:r>
            <a:br>
              <a:rPr lang="en-US" dirty="0"/>
            </a:br>
            <a:r>
              <a:rPr lang="en-US" dirty="0"/>
              <a:t>two lines maximum</a:t>
            </a:r>
          </a:p>
        </p:txBody>
      </p:sp>
      <p:sp>
        <p:nvSpPr>
          <p:cNvPr id="3" name="Subtitle 2"/>
          <p:cNvSpPr>
            <a:spLocks noGrp="1"/>
          </p:cNvSpPr>
          <p:nvPr>
            <p:ph type="subTitle" idx="1" hasCustomPrompt="1"/>
          </p:nvPr>
        </p:nvSpPr>
        <p:spPr>
          <a:xfrm>
            <a:off x="384048" y="5001768"/>
            <a:ext cx="6316112" cy="406265"/>
          </a:xfrm>
        </p:spPr>
        <p:txBody>
          <a:bodyPr>
            <a:spAutoFit/>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6" name="TextBox 5"/>
          <p:cNvSpPr txBox="1"/>
          <p:nvPr userDrawn="1"/>
        </p:nvSpPr>
        <p:spPr>
          <a:xfrm>
            <a:off x="397510" y="6175107"/>
            <a:ext cx="2069797" cy="338554"/>
          </a:xfrm>
          <a:prstGeom prst="rect">
            <a:avLst/>
          </a:prstGeom>
          <a:noFill/>
        </p:spPr>
        <p:txBody>
          <a:bodyPr wrap="none" lIns="0" tIns="0" rIns="0" bIns="0" rtlCol="0" anchor="b" anchorCtr="0">
            <a:noAutofit/>
          </a:bodyPr>
          <a:lstStyle/>
          <a:p>
            <a:pPr eaLnBrk="1" fontAlgn="auto" hangingPunct="1">
              <a:spcBef>
                <a:spcPts val="0"/>
              </a:spcBef>
              <a:spcAft>
                <a:spcPts val="0"/>
              </a:spcAft>
            </a:pPr>
            <a:r>
              <a:rPr lang="en-US" sz="1600" b="1" dirty="0">
                <a:solidFill>
                  <a:srgbClr val="005CB9"/>
                </a:solidFill>
                <a:latin typeface="GE Inspira Pitch"/>
                <a:ea typeface="+mn-ea"/>
              </a:rPr>
              <a:t>Imagination at work</a:t>
            </a:r>
          </a:p>
        </p:txBody>
      </p:sp>
      <p:sp>
        <p:nvSpPr>
          <p:cNvPr id="7" name="Text Placeholder 6"/>
          <p:cNvSpPr>
            <a:spLocks noGrp="1"/>
          </p:cNvSpPr>
          <p:nvPr>
            <p:ph type="body" sz="quarter" idx="10"/>
          </p:nvPr>
        </p:nvSpPr>
        <p:spPr>
          <a:xfrm>
            <a:off x="396875" y="5415285"/>
            <a:ext cx="6303963" cy="307777"/>
          </a:xfrm>
        </p:spPr>
        <p:txBody>
          <a:bodyPr>
            <a:spAutoFit/>
          </a:bodyPr>
          <a:lstStyle>
            <a:lvl1pPr>
              <a:defRPr sz="2000"/>
            </a:lvl1pPr>
          </a:lstStyle>
          <a:p>
            <a:pPr lvl="0"/>
            <a:r>
              <a:rPr lang="en-US"/>
              <a:t>Click to edit Master text styles</a:t>
            </a:r>
          </a:p>
        </p:txBody>
      </p:sp>
    </p:spTree>
    <p:extLst>
      <p:ext uri="{BB962C8B-B14F-4D97-AF65-F5344CB8AC3E}">
        <p14:creationId xmlns:p14="http://schemas.microsoft.com/office/powerpoint/2010/main" val="41378510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936702"/>
            <a:ext cx="4382429" cy="1918010"/>
          </a:xfrm>
          <a:prstGeom prst="rect">
            <a:avLst/>
          </a:prstGeom>
        </p:spPr>
      </p:pic>
      <p:sp>
        <p:nvSpPr>
          <p:cNvPr id="2" name="Title 1"/>
          <p:cNvSpPr>
            <a:spLocks noGrp="1"/>
          </p:cNvSpPr>
          <p:nvPr>
            <p:ph type="ctrTitle" hasCustomPrompt="1"/>
          </p:nvPr>
        </p:nvSpPr>
        <p:spPr>
          <a:xfrm>
            <a:off x="365760" y="3482975"/>
            <a:ext cx="8318500" cy="1470025"/>
          </a:xfrm>
        </p:spPr>
        <p:txBody>
          <a:bodyPr/>
          <a:lstStyle>
            <a:lvl1pPr>
              <a:lnSpc>
                <a:spcPct val="90000"/>
              </a:lnSpc>
              <a:defRPr sz="4800"/>
            </a:lvl1pPr>
          </a:lstStyle>
          <a:p>
            <a:r>
              <a:rPr lang="en-US" dirty="0"/>
              <a:t>Click to add title</a:t>
            </a:r>
            <a:br>
              <a:rPr lang="en-US" dirty="0"/>
            </a:br>
            <a:r>
              <a:rPr lang="en-US" dirty="0"/>
              <a:t>two lines maximum</a:t>
            </a:r>
          </a:p>
        </p:txBody>
      </p:sp>
      <p:sp>
        <p:nvSpPr>
          <p:cNvPr id="3" name="Subtitle 2"/>
          <p:cNvSpPr>
            <a:spLocks noGrp="1"/>
          </p:cNvSpPr>
          <p:nvPr>
            <p:ph type="subTitle" idx="1" hasCustomPrompt="1"/>
          </p:nvPr>
        </p:nvSpPr>
        <p:spPr>
          <a:xfrm>
            <a:off x="384048" y="5001768"/>
            <a:ext cx="6316112" cy="406265"/>
          </a:xfrm>
        </p:spPr>
        <p:txBody>
          <a:bodyPr>
            <a:spAutoFit/>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6" name="TextBox 5"/>
          <p:cNvSpPr txBox="1"/>
          <p:nvPr userDrawn="1"/>
        </p:nvSpPr>
        <p:spPr>
          <a:xfrm>
            <a:off x="397510" y="6175107"/>
            <a:ext cx="2069797" cy="338554"/>
          </a:xfrm>
          <a:prstGeom prst="rect">
            <a:avLst/>
          </a:prstGeom>
          <a:noFill/>
        </p:spPr>
        <p:txBody>
          <a:bodyPr wrap="none" lIns="0" tIns="0" rIns="0" bIns="0" rtlCol="0" anchor="b" anchorCtr="0">
            <a:noAutofit/>
          </a:bodyPr>
          <a:lstStyle/>
          <a:p>
            <a:pPr eaLnBrk="1" fontAlgn="auto" hangingPunct="1">
              <a:spcBef>
                <a:spcPts val="0"/>
              </a:spcBef>
              <a:spcAft>
                <a:spcPts val="0"/>
              </a:spcAft>
            </a:pPr>
            <a:r>
              <a:rPr lang="en-US" sz="1600" b="1" dirty="0">
                <a:solidFill>
                  <a:srgbClr val="005CB9"/>
                </a:solidFill>
                <a:latin typeface="GE Inspira Pitch"/>
                <a:ea typeface="+mn-ea"/>
              </a:rPr>
              <a:t>Imagination at work</a:t>
            </a:r>
          </a:p>
        </p:txBody>
      </p:sp>
      <p:sp>
        <p:nvSpPr>
          <p:cNvPr id="7" name="Text Placeholder 6"/>
          <p:cNvSpPr>
            <a:spLocks noGrp="1"/>
          </p:cNvSpPr>
          <p:nvPr>
            <p:ph type="body" sz="quarter" idx="10"/>
          </p:nvPr>
        </p:nvSpPr>
        <p:spPr>
          <a:xfrm>
            <a:off x="396875" y="5415285"/>
            <a:ext cx="6303963" cy="307777"/>
          </a:xfrm>
        </p:spPr>
        <p:txBody>
          <a:bodyPr>
            <a:spAutoFit/>
          </a:bodyPr>
          <a:lstStyle>
            <a:lvl1pPr>
              <a:defRPr sz="2000"/>
            </a:lvl1pPr>
          </a:lstStyle>
          <a:p>
            <a:pPr lvl="0"/>
            <a:r>
              <a:rPr lang="en-US"/>
              <a:t>Click to edit Master text styles</a:t>
            </a:r>
          </a:p>
        </p:txBody>
      </p:sp>
    </p:spTree>
    <p:extLst>
      <p:ext uri="{BB962C8B-B14F-4D97-AF65-F5344CB8AC3E}">
        <p14:creationId xmlns:p14="http://schemas.microsoft.com/office/powerpoint/2010/main" val="1095753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BA68D5-832C-474A-8BEA-2880E0D423B7}"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2377440"/>
          </a:xfrm>
          <a:prstGeom prst="rect">
            <a:avLst/>
          </a:prstGeom>
        </p:spPr>
      </p:pic>
      <p:sp>
        <p:nvSpPr>
          <p:cNvPr id="2" name="Title 1"/>
          <p:cNvSpPr>
            <a:spLocks noGrp="1"/>
          </p:cNvSpPr>
          <p:nvPr>
            <p:ph type="ctrTitle" hasCustomPrompt="1"/>
          </p:nvPr>
        </p:nvSpPr>
        <p:spPr>
          <a:xfrm>
            <a:off x="365760" y="3482975"/>
            <a:ext cx="8318500" cy="1470025"/>
          </a:xfrm>
        </p:spPr>
        <p:txBody>
          <a:bodyPr/>
          <a:lstStyle>
            <a:lvl1pPr>
              <a:lnSpc>
                <a:spcPct val="90000"/>
              </a:lnSpc>
              <a:defRPr sz="4800"/>
            </a:lvl1pPr>
          </a:lstStyle>
          <a:p>
            <a:r>
              <a:rPr lang="en-US" dirty="0"/>
              <a:t>Click to add title</a:t>
            </a:r>
            <a:br>
              <a:rPr lang="en-US" dirty="0"/>
            </a:br>
            <a:r>
              <a:rPr lang="en-US" dirty="0"/>
              <a:t>two lines maximum</a:t>
            </a:r>
          </a:p>
        </p:txBody>
      </p:sp>
      <p:sp>
        <p:nvSpPr>
          <p:cNvPr id="3" name="Subtitle 2"/>
          <p:cNvSpPr>
            <a:spLocks noGrp="1"/>
          </p:cNvSpPr>
          <p:nvPr>
            <p:ph type="subTitle" idx="1" hasCustomPrompt="1"/>
          </p:nvPr>
        </p:nvSpPr>
        <p:spPr>
          <a:xfrm>
            <a:off x="384048" y="5001768"/>
            <a:ext cx="6316112" cy="406265"/>
          </a:xfrm>
        </p:spPr>
        <p:txBody>
          <a:bodyPr>
            <a:spAutoFit/>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6" name="TextBox 5"/>
          <p:cNvSpPr txBox="1"/>
          <p:nvPr userDrawn="1"/>
        </p:nvSpPr>
        <p:spPr>
          <a:xfrm>
            <a:off x="397510" y="6175107"/>
            <a:ext cx="2069797" cy="338554"/>
          </a:xfrm>
          <a:prstGeom prst="rect">
            <a:avLst/>
          </a:prstGeom>
          <a:noFill/>
        </p:spPr>
        <p:txBody>
          <a:bodyPr wrap="none" lIns="0" tIns="0" rIns="0" bIns="0" rtlCol="0" anchor="b" anchorCtr="0">
            <a:noAutofit/>
          </a:bodyPr>
          <a:lstStyle/>
          <a:p>
            <a:pPr eaLnBrk="1" fontAlgn="auto" hangingPunct="1">
              <a:spcBef>
                <a:spcPts val="0"/>
              </a:spcBef>
              <a:spcAft>
                <a:spcPts val="0"/>
              </a:spcAft>
            </a:pPr>
            <a:r>
              <a:rPr lang="en-US" sz="1600" b="1" dirty="0">
                <a:solidFill>
                  <a:srgbClr val="005CB9"/>
                </a:solidFill>
                <a:latin typeface="GE Inspira Pitch"/>
                <a:ea typeface="+mn-ea"/>
              </a:rPr>
              <a:t>Imagination at work</a:t>
            </a:r>
          </a:p>
        </p:txBody>
      </p:sp>
      <p:sp>
        <p:nvSpPr>
          <p:cNvPr id="7" name="Text Placeholder 6"/>
          <p:cNvSpPr>
            <a:spLocks noGrp="1"/>
          </p:cNvSpPr>
          <p:nvPr>
            <p:ph type="body" sz="quarter" idx="10"/>
          </p:nvPr>
        </p:nvSpPr>
        <p:spPr>
          <a:xfrm>
            <a:off x="396875" y="5415285"/>
            <a:ext cx="6303963" cy="307777"/>
          </a:xfrm>
        </p:spPr>
        <p:txBody>
          <a:bodyPr>
            <a:spAutoFit/>
          </a:bodyPr>
          <a:lstStyle>
            <a:lvl1pPr>
              <a:defRPr sz="2000"/>
            </a:lvl1pPr>
          </a:lstStyle>
          <a:p>
            <a:pPr lvl="0"/>
            <a:r>
              <a:rPr lang="en-US"/>
              <a:t>Click to edit Master text styles</a:t>
            </a:r>
          </a:p>
        </p:txBody>
      </p:sp>
    </p:spTree>
    <p:extLst>
      <p:ext uri="{BB962C8B-B14F-4D97-AF65-F5344CB8AC3E}">
        <p14:creationId xmlns:p14="http://schemas.microsoft.com/office/powerpoint/2010/main" val="30104436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1" cy="2428298"/>
          </a:xfrm>
          <a:prstGeom prst="rect">
            <a:avLst/>
          </a:prstGeom>
        </p:spPr>
      </p:pic>
      <p:sp>
        <p:nvSpPr>
          <p:cNvPr id="2" name="Title 1"/>
          <p:cNvSpPr>
            <a:spLocks noGrp="1"/>
          </p:cNvSpPr>
          <p:nvPr>
            <p:ph type="ctrTitle" hasCustomPrompt="1"/>
          </p:nvPr>
        </p:nvSpPr>
        <p:spPr>
          <a:xfrm>
            <a:off x="365760" y="3482975"/>
            <a:ext cx="8318500" cy="1470025"/>
          </a:xfrm>
        </p:spPr>
        <p:txBody>
          <a:bodyPr/>
          <a:lstStyle>
            <a:lvl1pPr>
              <a:lnSpc>
                <a:spcPct val="90000"/>
              </a:lnSpc>
              <a:defRPr sz="4800"/>
            </a:lvl1pPr>
          </a:lstStyle>
          <a:p>
            <a:r>
              <a:rPr lang="en-US" dirty="0"/>
              <a:t>Click to add title</a:t>
            </a:r>
            <a:br>
              <a:rPr lang="en-US" dirty="0"/>
            </a:br>
            <a:r>
              <a:rPr lang="en-US" dirty="0"/>
              <a:t>two lines maximum</a:t>
            </a:r>
          </a:p>
        </p:txBody>
      </p:sp>
      <p:sp>
        <p:nvSpPr>
          <p:cNvPr id="3" name="Subtitle 2"/>
          <p:cNvSpPr>
            <a:spLocks noGrp="1"/>
          </p:cNvSpPr>
          <p:nvPr>
            <p:ph type="subTitle" idx="1" hasCustomPrompt="1"/>
          </p:nvPr>
        </p:nvSpPr>
        <p:spPr>
          <a:xfrm>
            <a:off x="384048" y="5001768"/>
            <a:ext cx="6316112" cy="406265"/>
          </a:xfrm>
        </p:spPr>
        <p:txBody>
          <a:bodyPr>
            <a:spAutoFit/>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6" name="TextBox 5"/>
          <p:cNvSpPr txBox="1"/>
          <p:nvPr userDrawn="1"/>
        </p:nvSpPr>
        <p:spPr>
          <a:xfrm>
            <a:off x="397510" y="6175107"/>
            <a:ext cx="2069797" cy="338554"/>
          </a:xfrm>
          <a:prstGeom prst="rect">
            <a:avLst/>
          </a:prstGeom>
          <a:noFill/>
        </p:spPr>
        <p:txBody>
          <a:bodyPr wrap="none" lIns="0" tIns="0" rIns="0" bIns="0" rtlCol="0" anchor="b" anchorCtr="0">
            <a:noAutofit/>
          </a:bodyPr>
          <a:lstStyle/>
          <a:p>
            <a:pPr eaLnBrk="1" fontAlgn="auto" hangingPunct="1">
              <a:spcBef>
                <a:spcPts val="0"/>
              </a:spcBef>
              <a:spcAft>
                <a:spcPts val="0"/>
              </a:spcAft>
            </a:pPr>
            <a:r>
              <a:rPr lang="en-US" sz="1600" b="1" dirty="0">
                <a:solidFill>
                  <a:srgbClr val="005CB9"/>
                </a:solidFill>
                <a:latin typeface="GE Inspira Pitch"/>
                <a:ea typeface="+mn-ea"/>
              </a:rPr>
              <a:t>Imagination at work</a:t>
            </a:r>
          </a:p>
        </p:txBody>
      </p:sp>
      <p:sp>
        <p:nvSpPr>
          <p:cNvPr id="7" name="Text Placeholder 6"/>
          <p:cNvSpPr>
            <a:spLocks noGrp="1"/>
          </p:cNvSpPr>
          <p:nvPr>
            <p:ph type="body" sz="quarter" idx="10"/>
          </p:nvPr>
        </p:nvSpPr>
        <p:spPr>
          <a:xfrm>
            <a:off x="396875" y="5415285"/>
            <a:ext cx="6303963" cy="307777"/>
          </a:xfrm>
        </p:spPr>
        <p:txBody>
          <a:bodyPr>
            <a:spAutoFit/>
          </a:bodyPr>
          <a:lstStyle>
            <a:lvl1pPr>
              <a:defRPr sz="2000"/>
            </a:lvl1pPr>
          </a:lstStyle>
          <a:p>
            <a:pPr lvl="0"/>
            <a:r>
              <a:rPr lang="en-US"/>
              <a:t>Click to edit Master text styles</a:t>
            </a:r>
          </a:p>
        </p:txBody>
      </p:sp>
    </p:spTree>
    <p:extLst>
      <p:ext uri="{BB962C8B-B14F-4D97-AF65-F5344CB8AC3E}">
        <p14:creationId xmlns:p14="http://schemas.microsoft.com/office/powerpoint/2010/main" val="34779325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977352" y="0"/>
            <a:ext cx="3770721" cy="4257964"/>
          </a:xfrm>
          <a:prstGeom prst="rect">
            <a:avLst/>
          </a:prstGeom>
        </p:spPr>
      </p:pic>
      <p:sp>
        <p:nvSpPr>
          <p:cNvPr id="2" name="Title 1"/>
          <p:cNvSpPr>
            <a:spLocks noGrp="1"/>
          </p:cNvSpPr>
          <p:nvPr>
            <p:ph type="ctrTitle" hasCustomPrompt="1"/>
          </p:nvPr>
        </p:nvSpPr>
        <p:spPr>
          <a:xfrm>
            <a:off x="365760" y="3482975"/>
            <a:ext cx="5811520" cy="1470025"/>
          </a:xfrm>
        </p:spPr>
        <p:txBody>
          <a:bodyPr/>
          <a:lstStyle>
            <a:lvl1pPr>
              <a:lnSpc>
                <a:spcPct val="90000"/>
              </a:lnSpc>
              <a:defRPr sz="4800"/>
            </a:lvl1pPr>
          </a:lstStyle>
          <a:p>
            <a:r>
              <a:rPr lang="en-US" dirty="0"/>
              <a:t>Click to add title</a:t>
            </a:r>
            <a:br>
              <a:rPr lang="en-US" dirty="0"/>
            </a:br>
            <a:r>
              <a:rPr lang="en-US" dirty="0"/>
              <a:t>two lines maximum</a:t>
            </a:r>
          </a:p>
        </p:txBody>
      </p:sp>
      <p:sp>
        <p:nvSpPr>
          <p:cNvPr id="3" name="Subtitle 2"/>
          <p:cNvSpPr>
            <a:spLocks noGrp="1"/>
          </p:cNvSpPr>
          <p:nvPr>
            <p:ph type="subTitle" idx="1" hasCustomPrompt="1"/>
          </p:nvPr>
        </p:nvSpPr>
        <p:spPr>
          <a:xfrm>
            <a:off x="384048" y="5001768"/>
            <a:ext cx="6316112" cy="406265"/>
          </a:xfrm>
        </p:spPr>
        <p:txBody>
          <a:bodyPr>
            <a:spAutoFit/>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6" name="TextBox 5"/>
          <p:cNvSpPr txBox="1"/>
          <p:nvPr userDrawn="1"/>
        </p:nvSpPr>
        <p:spPr>
          <a:xfrm>
            <a:off x="397510" y="6175107"/>
            <a:ext cx="2069797" cy="338554"/>
          </a:xfrm>
          <a:prstGeom prst="rect">
            <a:avLst/>
          </a:prstGeom>
          <a:noFill/>
        </p:spPr>
        <p:txBody>
          <a:bodyPr wrap="none" lIns="0" tIns="0" rIns="0" bIns="0" rtlCol="0" anchor="b" anchorCtr="0">
            <a:noAutofit/>
          </a:bodyPr>
          <a:lstStyle/>
          <a:p>
            <a:pPr eaLnBrk="1" fontAlgn="auto" hangingPunct="1">
              <a:spcBef>
                <a:spcPts val="0"/>
              </a:spcBef>
              <a:spcAft>
                <a:spcPts val="0"/>
              </a:spcAft>
            </a:pPr>
            <a:r>
              <a:rPr lang="en-US" sz="1600" b="1" dirty="0">
                <a:solidFill>
                  <a:srgbClr val="005CB9"/>
                </a:solidFill>
                <a:latin typeface="GE Inspira Pitch"/>
                <a:ea typeface="+mn-ea"/>
              </a:rPr>
              <a:t>Imagination at work</a:t>
            </a:r>
          </a:p>
        </p:txBody>
      </p:sp>
      <p:sp>
        <p:nvSpPr>
          <p:cNvPr id="7" name="Text Placeholder 6"/>
          <p:cNvSpPr>
            <a:spLocks noGrp="1"/>
          </p:cNvSpPr>
          <p:nvPr>
            <p:ph type="body" sz="quarter" idx="10"/>
          </p:nvPr>
        </p:nvSpPr>
        <p:spPr>
          <a:xfrm>
            <a:off x="396875" y="5415285"/>
            <a:ext cx="6303963" cy="307777"/>
          </a:xfrm>
        </p:spPr>
        <p:txBody>
          <a:bodyPr>
            <a:spAutoFit/>
          </a:bodyPr>
          <a:lstStyle>
            <a:lvl1pPr>
              <a:defRPr sz="2000"/>
            </a:lvl1pPr>
          </a:lstStyle>
          <a:p>
            <a:pPr lvl="0"/>
            <a:r>
              <a:rPr lang="en-US"/>
              <a:t>Click to edit Master text styles</a:t>
            </a:r>
          </a:p>
        </p:txBody>
      </p:sp>
    </p:spTree>
    <p:extLst>
      <p:ext uri="{BB962C8B-B14F-4D97-AF65-F5344CB8AC3E}">
        <p14:creationId xmlns:p14="http://schemas.microsoft.com/office/powerpoint/2010/main" val="10781199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84048" y="1627632"/>
            <a:ext cx="8347202" cy="434682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p:txBody>
          <a:bodyPr/>
          <a:lstStyle/>
          <a:p>
            <a:r>
              <a:rPr lang="en-US" dirty="0"/>
              <a:t>Title or Job Number | XX Month 201X</a:t>
            </a:r>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1660972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ake Away">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84048" y="5129213"/>
            <a:ext cx="8348472" cy="646331"/>
          </a:xfrm>
          <a:solidFill>
            <a:schemeClr val="tx2"/>
          </a:solidFill>
        </p:spPr>
        <p:txBody>
          <a:bodyPr wrap="square" lIns="182880" tIns="182880" rIns="182880" bIns="182880" rtlCol="0">
            <a:spAutoFit/>
          </a:bodyPr>
          <a:lstStyle>
            <a:lvl1pPr algn="ctr">
              <a:defRPr lang="en-US" sz="1800" dirty="0" smtClean="0">
                <a:solidFill>
                  <a:schemeClr val="bg1"/>
                </a:solidFill>
              </a:defRPr>
            </a:lvl1pPr>
          </a:lstStyle>
          <a:p>
            <a:pPr lvl="0" algn="ctr"/>
            <a:r>
              <a:rPr lang="en-US"/>
              <a:t>Click to edit Master text styles</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84048" y="1627633"/>
            <a:ext cx="8347202" cy="340156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p:txBody>
          <a:bodyPr/>
          <a:lstStyle/>
          <a:p>
            <a:r>
              <a:rPr lang="en-US" dirty="0"/>
              <a:t>Title or Job Number | XX Month 201X</a:t>
            </a:r>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7851398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Storytelling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9094" y="551747"/>
            <a:ext cx="8352156" cy="1021002"/>
          </a:xfrm>
        </p:spPr>
        <p:txBody>
          <a:bodyPr/>
          <a:lstStyle/>
          <a:p>
            <a:r>
              <a:rPr lang="en-US"/>
              <a:t>Click to edit Master title style</a:t>
            </a:r>
            <a:endParaRPr lang="en-US" dirty="0"/>
          </a:p>
        </p:txBody>
      </p:sp>
      <p:sp>
        <p:nvSpPr>
          <p:cNvPr id="3" name="Content Placeholder 2"/>
          <p:cNvSpPr>
            <a:spLocks noGrp="1"/>
          </p:cNvSpPr>
          <p:nvPr>
            <p:ph idx="1"/>
          </p:nvPr>
        </p:nvSpPr>
        <p:spPr>
          <a:xfrm>
            <a:off x="379094" y="2395728"/>
            <a:ext cx="8347202" cy="3654997"/>
          </a:xfrm>
        </p:spPr>
        <p:txBody>
          <a:bodyPr/>
          <a:lstStyle>
            <a:lvl1pPr>
              <a:defRPr sz="2800">
                <a:solidFill>
                  <a:schemeClr val="tx2"/>
                </a:solidFill>
              </a:defRPr>
            </a:lvl1pPr>
            <a:lvl2pPr marL="284163" indent="-263525">
              <a:defRPr sz="2800"/>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p>
            <a:r>
              <a:rPr lang="en-US" dirty="0"/>
              <a:t>Title or Job Number | XX Month 201X</a:t>
            </a:r>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18208829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ex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384048" y="1627632"/>
            <a:ext cx="8347202" cy="434682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p:txBody>
          <a:bodyPr/>
          <a:lstStyle/>
          <a:p>
            <a:r>
              <a:rPr lang="en-US" dirty="0"/>
              <a:t>Title or Job Number | XX Month 201X</a:t>
            </a:r>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37931525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Big 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8614" y="534983"/>
            <a:ext cx="8312573" cy="1582488"/>
          </a:xfrm>
        </p:spPr>
        <p:txBody>
          <a:bodyPr/>
          <a:lstStyle>
            <a:lvl1pPr>
              <a:lnSpc>
                <a:spcPct val="85000"/>
              </a:lnSpc>
              <a:defRPr sz="6000"/>
            </a:lvl1pPr>
          </a:lstStyle>
          <a:p>
            <a:r>
              <a:rPr lang="en-US" dirty="0" err="1"/>
              <a:t>PClick</a:t>
            </a:r>
            <a:r>
              <a:rPr lang="en-US" dirty="0"/>
              <a:t> to edit Master title style</a:t>
            </a:r>
          </a:p>
        </p:txBody>
      </p:sp>
      <p:sp>
        <p:nvSpPr>
          <p:cNvPr id="3" name="Content Placeholder 2"/>
          <p:cNvSpPr>
            <a:spLocks noGrp="1"/>
          </p:cNvSpPr>
          <p:nvPr>
            <p:ph idx="1"/>
          </p:nvPr>
        </p:nvSpPr>
        <p:spPr>
          <a:xfrm>
            <a:off x="384048" y="2438400"/>
            <a:ext cx="8347202" cy="3587492"/>
          </a:xfrm>
        </p:spPr>
        <p:txBody>
          <a:bodyPr/>
          <a:lstStyle>
            <a:lvl1pPr>
              <a:defRPr>
                <a:solidFill>
                  <a:schemeClr val="tx2"/>
                </a:solidFill>
              </a:defRPr>
            </a:lvl1pPr>
            <a:lvl4pP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p:txBody>
          <a:bodyPr/>
          <a:lstStyle/>
          <a:p>
            <a:r>
              <a:rPr lang="en-US" dirty="0"/>
              <a:t>Title or Job Number | XX Month 201X</a:t>
            </a:r>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4795810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Text Heav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391668" y="1657668"/>
            <a:ext cx="8347202" cy="4324350"/>
          </a:xfrm>
        </p:spPr>
        <p:txBody>
          <a:bodyPr vert="horz" lIns="0" tIns="0" rIns="0" bIns="0" rtlCol="0">
            <a:noAutofit/>
          </a:bodyPr>
          <a:lstStyle>
            <a:lvl1pPr>
              <a:spcAft>
                <a:spcPts val="0"/>
              </a:spcAft>
              <a:defRPr lang="en-US" sz="2000" dirty="0" smtClean="0"/>
            </a:lvl1pPr>
            <a:lvl2pPr marL="193675" indent="-182563">
              <a:defRPr lang="en-US" dirty="0" smtClean="0"/>
            </a:lvl2pPr>
            <a:lvl3pPr marL="400050" indent="-195263">
              <a:defRPr lang="en-US" sz="1800" dirty="0" smtClean="0"/>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r>
              <a:rPr lang="en-US" dirty="0"/>
              <a:t>Title or Job Number | XX Month 201X</a:t>
            </a:r>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4521588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Text Heavy 1-Line">
    <p:spTree>
      <p:nvGrpSpPr>
        <p:cNvPr id="1" name=""/>
        <p:cNvGrpSpPr/>
        <p:nvPr/>
      </p:nvGrpSpPr>
      <p:grpSpPr>
        <a:xfrm>
          <a:off x="0" y="0"/>
          <a:ext cx="0" cy="0"/>
          <a:chOff x="0" y="0"/>
          <a:chExt cx="0" cy="0"/>
        </a:xfrm>
      </p:grpSpPr>
      <p:sp>
        <p:nvSpPr>
          <p:cNvPr id="2" name="Title 1"/>
          <p:cNvSpPr>
            <a:spLocks noGrp="1"/>
          </p:cNvSpPr>
          <p:nvPr>
            <p:ph type="title"/>
          </p:nvPr>
        </p:nvSpPr>
        <p:spPr>
          <a:xfrm>
            <a:off x="379094" y="552450"/>
            <a:ext cx="8352156" cy="527753"/>
          </a:xfr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391668" y="1080008"/>
            <a:ext cx="8347202" cy="4585145"/>
          </a:xfrm>
        </p:spPr>
        <p:txBody>
          <a:bodyPr vert="horz" lIns="0" tIns="0" rIns="0" bIns="0" rtlCol="0">
            <a:noAutofit/>
          </a:bodyPr>
          <a:lstStyle>
            <a:lvl1pPr>
              <a:spcAft>
                <a:spcPts val="0"/>
              </a:spcAft>
              <a:defRPr lang="en-US" sz="2000" dirty="0" smtClean="0"/>
            </a:lvl1pPr>
            <a:lvl2pPr marL="193675" indent="-182563">
              <a:defRPr lang="en-US" dirty="0" smtClean="0"/>
            </a:lvl2pPr>
            <a:lvl3pPr marL="400050" indent="-195263">
              <a:defRPr lang="en-US" sz="1800" dirty="0" smtClean="0"/>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r>
              <a:rPr lang="en-US" dirty="0"/>
              <a:t>Title or Job Number | XX Month 201X</a:t>
            </a:r>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4227925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BA68D5-832C-474A-8BEA-2880E0D423B7}"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91795" y="1656685"/>
            <a:ext cx="3896043" cy="4396453"/>
          </a:xfrm>
        </p:spPr>
        <p:txBody>
          <a:bodyPr vert="horz" lIns="0" tIns="0" rIns="0" bIns="0" rtlCol="0">
            <a:noAutofit/>
          </a:bodyPr>
          <a:lstStyle>
            <a:lvl1pPr>
              <a:spcBef>
                <a:spcPts val="1000"/>
              </a:spcBef>
              <a:defRPr lang="en-US" sz="2000" dirty="0" smtClean="0"/>
            </a:lvl1pPr>
            <a:lvl2pPr>
              <a:spcBef>
                <a:spcPts val="800"/>
              </a:spcBef>
              <a:defRPr lang="en-US" sz="1800" dirty="0" smtClean="0"/>
            </a:lvl2pPr>
            <a:lvl3pPr>
              <a:spcBef>
                <a:spcPts val="600"/>
              </a:spcBef>
              <a:defRPr lang="en-US" sz="1600" dirty="0" smtClean="0"/>
            </a:lvl3pPr>
            <a:lvl4pPr>
              <a:spcBef>
                <a:spcPts val="400"/>
              </a:spcBef>
              <a:defRPr lang="en-US" sz="1400" dirty="0" smtClean="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831080" y="1656685"/>
            <a:ext cx="3900170" cy="4396453"/>
          </a:xfrm>
        </p:spPr>
        <p:txBody>
          <a:bodyPr vert="horz" lIns="0" tIns="0" rIns="0" bIns="0" rtlCol="0">
            <a:noAutofit/>
          </a:bodyPr>
          <a:lstStyle>
            <a:lvl1pPr>
              <a:defRPr lang="en-US" sz="2000" dirty="0" smtClean="0"/>
            </a:lvl1pPr>
            <a:lvl2pPr>
              <a:defRPr lang="en-US" sz="1800" dirty="0" smtClean="0"/>
            </a:lvl2pPr>
            <a:lvl3pPr>
              <a:defRPr lang="en-US" sz="1600" dirty="0" smtClean="0"/>
            </a:lvl3pPr>
            <a:lvl4pPr>
              <a:defRPr lang="en-US" sz="1400" dirty="0" smtClean="0"/>
            </a:lvl4pPr>
          </a:lstStyle>
          <a:p>
            <a:pPr lvl="0">
              <a:spcBef>
                <a:spcPts val="1000"/>
              </a:spcBef>
            </a:pPr>
            <a:r>
              <a:rPr lang="en-US"/>
              <a:t>Click to edit Master text styles</a:t>
            </a:r>
          </a:p>
          <a:p>
            <a:pPr lvl="1">
              <a:spcBef>
                <a:spcPts val="1000"/>
              </a:spcBef>
            </a:pPr>
            <a:r>
              <a:rPr lang="en-US"/>
              <a:t>Second level</a:t>
            </a:r>
          </a:p>
          <a:p>
            <a:pPr lvl="2">
              <a:spcBef>
                <a:spcPts val="1000"/>
              </a:spcBef>
            </a:pPr>
            <a:r>
              <a:rPr lang="en-US"/>
              <a:t>Third level</a:t>
            </a:r>
          </a:p>
          <a:p>
            <a:pPr lvl="3">
              <a:spcBef>
                <a:spcPts val="1000"/>
              </a:spcBef>
            </a:pPr>
            <a:r>
              <a:rPr lang="en-US"/>
              <a:t>Fourth level</a:t>
            </a:r>
          </a:p>
        </p:txBody>
      </p:sp>
      <p:sp>
        <p:nvSpPr>
          <p:cNvPr id="5" name="Date Placeholder 4"/>
          <p:cNvSpPr>
            <a:spLocks noGrp="1"/>
          </p:cNvSpPr>
          <p:nvPr>
            <p:ph type="dt" sz="half" idx="10"/>
          </p:nvPr>
        </p:nvSpPr>
        <p:spPr/>
        <p:txBody>
          <a:bodyPr/>
          <a:lstStyle/>
          <a:p>
            <a:r>
              <a:rPr lang="en-US" dirty="0"/>
              <a:t>Title or Job Number | XX Month 201X</a:t>
            </a:r>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4790734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391795" y="1634490"/>
            <a:ext cx="3904488" cy="373062"/>
          </a:xfrm>
        </p:spPr>
        <p:txBody>
          <a:bodyPr rIns="182880"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PClick</a:t>
            </a:r>
            <a:r>
              <a:rPr lang="en-US" dirty="0"/>
              <a:t> to edit Master text</a:t>
            </a:r>
          </a:p>
        </p:txBody>
      </p:sp>
      <p:sp>
        <p:nvSpPr>
          <p:cNvPr id="4" name="Content Placeholder 3"/>
          <p:cNvSpPr>
            <a:spLocks noGrp="1"/>
          </p:cNvSpPr>
          <p:nvPr>
            <p:ph sz="half" idx="2"/>
          </p:nvPr>
        </p:nvSpPr>
        <p:spPr>
          <a:xfrm>
            <a:off x="391795" y="2071639"/>
            <a:ext cx="3904488" cy="3811319"/>
          </a:xfrm>
        </p:spPr>
        <p:txBody>
          <a:bodyPr vert="horz" lIns="0" tIns="0" rIns="0" bIns="0" rtlCol="0">
            <a:noAutofit/>
          </a:bodyPr>
          <a:lstStyle>
            <a:lvl1pPr>
              <a:defRPr lang="en-US" sz="2000" dirty="0" smtClean="0"/>
            </a:lvl1pPr>
            <a:lvl2pPr>
              <a:defRPr lang="en-US" sz="1800" dirty="0" smtClean="0"/>
            </a:lvl2pPr>
            <a:lvl3pPr>
              <a:defRPr lang="en-US" sz="1600" dirty="0" smtClean="0"/>
            </a:lvl3pPr>
            <a:lvl4pPr>
              <a:defRPr lang="en-US" sz="1400" dirty="0" smtClean="0"/>
            </a:lvl4pPr>
          </a:lstStyle>
          <a:p>
            <a:pPr lvl="0">
              <a:spcBef>
                <a:spcPts val="1000"/>
              </a:spcBef>
            </a:pPr>
            <a:r>
              <a:rPr lang="en-US"/>
              <a:t>Click to edit Master text styles</a:t>
            </a:r>
          </a:p>
          <a:p>
            <a:pPr lvl="1">
              <a:spcBef>
                <a:spcPts val="1000"/>
              </a:spcBef>
            </a:pPr>
            <a:r>
              <a:rPr lang="en-US"/>
              <a:t>Second level</a:t>
            </a:r>
          </a:p>
          <a:p>
            <a:pPr lvl="2">
              <a:spcBef>
                <a:spcPts val="1000"/>
              </a:spcBef>
            </a:pPr>
            <a:r>
              <a:rPr lang="en-US"/>
              <a:t>Third level</a:t>
            </a:r>
          </a:p>
          <a:p>
            <a:pPr lvl="3">
              <a:spcBef>
                <a:spcPts val="1000"/>
              </a:spcBef>
            </a:pPr>
            <a:r>
              <a:rPr lang="en-US"/>
              <a:t>Fourth level</a:t>
            </a:r>
          </a:p>
        </p:txBody>
      </p:sp>
      <p:sp>
        <p:nvSpPr>
          <p:cNvPr id="5" name="Text Placeholder 4"/>
          <p:cNvSpPr>
            <a:spLocks noGrp="1"/>
          </p:cNvSpPr>
          <p:nvPr>
            <p:ph type="body" sz="quarter" idx="3"/>
          </p:nvPr>
        </p:nvSpPr>
        <p:spPr>
          <a:xfrm>
            <a:off x="4831080" y="1634490"/>
            <a:ext cx="3900170" cy="373062"/>
          </a:xfrm>
        </p:spPr>
        <p:txBody>
          <a:bodyPr rIns="182880"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31080" y="2071639"/>
            <a:ext cx="3900170" cy="3811319"/>
          </a:xfrm>
        </p:spPr>
        <p:txBody>
          <a:bodyPr vert="horz" lIns="0" tIns="0" rIns="0" bIns="0" rtlCol="0">
            <a:noAutofit/>
          </a:bodyPr>
          <a:lstStyle>
            <a:lvl1pPr>
              <a:defRPr lang="en-US" sz="2000" dirty="0" smtClean="0"/>
            </a:lvl1pPr>
            <a:lvl2pPr>
              <a:defRPr lang="en-US" sz="1800" dirty="0" smtClean="0"/>
            </a:lvl2pPr>
            <a:lvl3pPr>
              <a:defRPr lang="en-US" sz="1600" dirty="0" smtClean="0"/>
            </a:lvl3pPr>
            <a:lvl4pPr>
              <a:defRPr lang="en-US" sz="1400" dirty="0" smtClean="0"/>
            </a:lvl4pPr>
          </a:lstStyle>
          <a:p>
            <a:pPr lvl="0">
              <a:spcBef>
                <a:spcPts val="1000"/>
              </a:spcBef>
            </a:pPr>
            <a:r>
              <a:rPr lang="en-US"/>
              <a:t>Click to edit Master text styles</a:t>
            </a:r>
          </a:p>
          <a:p>
            <a:pPr lvl="1">
              <a:spcBef>
                <a:spcPts val="1000"/>
              </a:spcBef>
            </a:pPr>
            <a:r>
              <a:rPr lang="en-US"/>
              <a:t>Second level</a:t>
            </a:r>
          </a:p>
          <a:p>
            <a:pPr lvl="2">
              <a:spcBef>
                <a:spcPts val="1000"/>
              </a:spcBef>
            </a:pPr>
            <a:r>
              <a:rPr lang="en-US"/>
              <a:t>Third level</a:t>
            </a:r>
          </a:p>
          <a:p>
            <a:pPr lvl="3">
              <a:spcBef>
                <a:spcPts val="1000"/>
              </a:spcBef>
            </a:pPr>
            <a:r>
              <a:rPr lang="en-US"/>
              <a:t>Fourth level</a:t>
            </a:r>
          </a:p>
        </p:txBody>
      </p:sp>
      <p:sp>
        <p:nvSpPr>
          <p:cNvPr id="7" name="Date Placeholder 6"/>
          <p:cNvSpPr>
            <a:spLocks noGrp="1"/>
          </p:cNvSpPr>
          <p:nvPr>
            <p:ph type="dt" sz="half" idx="10"/>
          </p:nvPr>
        </p:nvSpPr>
        <p:spPr/>
        <p:txBody>
          <a:bodyPr/>
          <a:lstStyle/>
          <a:p>
            <a:r>
              <a:rPr lang="en-US" dirty="0"/>
              <a:t>Title or Job Number | XX Month 201X</a:t>
            </a:r>
          </a:p>
        </p:txBody>
      </p:sp>
      <p:sp>
        <p:nvSpPr>
          <p:cNvPr id="9" name="Slide Number Placeholder 8"/>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1380111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0" y="1728788"/>
            <a:ext cx="4495800" cy="2084832"/>
          </a:xfrm>
          <a:solidFill>
            <a:schemeClr val="tx2"/>
          </a:solidFill>
        </p:spPr>
        <p:txBody>
          <a:bodyPr lIns="182880" tIns="118872" rIns="182880"/>
          <a:lstStyle>
            <a:lvl1pPr marL="212725" indent="0">
              <a:lnSpc>
                <a:spcPct val="100000"/>
              </a:lnSpc>
              <a:spcBef>
                <a:spcPts val="600"/>
              </a:spcBef>
              <a:spcAft>
                <a:spcPts val="200"/>
              </a:spcAft>
              <a:defRPr lang="en-US" sz="2000" dirty="0" smtClean="0">
                <a:solidFill>
                  <a:schemeClr val="bg1"/>
                </a:solidFill>
              </a:defRPr>
            </a:lvl1pPr>
            <a:lvl2pPr marL="381000" indent="-158750">
              <a:lnSpc>
                <a:spcPct val="100000"/>
              </a:lnSpc>
              <a:spcBef>
                <a:spcPts val="1000"/>
              </a:spcBef>
              <a:defRPr lang="en-US" sz="18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r>
              <a:rPr lang="en-US" dirty="0"/>
              <a:t>Title or Job Number | XX Month 201X</a:t>
            </a:r>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
        <p:nvSpPr>
          <p:cNvPr id="12" name="Content Placeholder 2"/>
          <p:cNvSpPr>
            <a:spLocks noGrp="1"/>
          </p:cNvSpPr>
          <p:nvPr>
            <p:ph sz="half" idx="13"/>
          </p:nvPr>
        </p:nvSpPr>
        <p:spPr>
          <a:xfrm>
            <a:off x="4644390" y="1728788"/>
            <a:ext cx="4498848" cy="2084832"/>
          </a:xfrm>
          <a:solidFill>
            <a:schemeClr val="tx2"/>
          </a:solidFill>
        </p:spPr>
        <p:txBody>
          <a:bodyPr lIns="182880" tIns="118872" rIns="182880"/>
          <a:lstStyle>
            <a:lvl1pPr marL="212725" indent="0">
              <a:lnSpc>
                <a:spcPct val="100000"/>
              </a:lnSpc>
              <a:spcBef>
                <a:spcPts val="600"/>
              </a:spcBef>
              <a:spcAft>
                <a:spcPts val="200"/>
              </a:spcAft>
              <a:defRPr lang="en-US" sz="2000" dirty="0" smtClean="0">
                <a:solidFill>
                  <a:schemeClr val="bg1"/>
                </a:solidFill>
              </a:defRPr>
            </a:lvl1pPr>
            <a:lvl2pPr marL="381000" indent="-158750">
              <a:lnSpc>
                <a:spcPct val="100000"/>
              </a:lnSpc>
              <a:spcBef>
                <a:spcPts val="1000"/>
              </a:spcBef>
              <a:defRPr lang="en-US" sz="18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3" name="Content Placeholder 2"/>
          <p:cNvSpPr>
            <a:spLocks noGrp="1"/>
          </p:cNvSpPr>
          <p:nvPr>
            <p:ph sz="half" idx="14"/>
          </p:nvPr>
        </p:nvSpPr>
        <p:spPr>
          <a:xfrm>
            <a:off x="0" y="3962196"/>
            <a:ext cx="4495800" cy="2084832"/>
          </a:xfrm>
          <a:solidFill>
            <a:schemeClr val="tx2"/>
          </a:solidFill>
        </p:spPr>
        <p:txBody>
          <a:bodyPr lIns="182880" tIns="118872" rIns="182880"/>
          <a:lstStyle>
            <a:lvl1pPr marL="212725" indent="0">
              <a:lnSpc>
                <a:spcPct val="100000"/>
              </a:lnSpc>
              <a:spcBef>
                <a:spcPts val="600"/>
              </a:spcBef>
              <a:spcAft>
                <a:spcPts val="200"/>
              </a:spcAft>
              <a:defRPr lang="en-US" sz="2000" dirty="0" smtClean="0">
                <a:solidFill>
                  <a:schemeClr val="bg1"/>
                </a:solidFill>
              </a:defRPr>
            </a:lvl1pPr>
            <a:lvl2pPr marL="381000" indent="-158750">
              <a:lnSpc>
                <a:spcPct val="100000"/>
              </a:lnSpc>
              <a:spcBef>
                <a:spcPts val="1000"/>
              </a:spcBef>
              <a:defRPr lang="en-US" sz="18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4" name="Content Placeholder 2"/>
          <p:cNvSpPr>
            <a:spLocks noGrp="1"/>
          </p:cNvSpPr>
          <p:nvPr>
            <p:ph sz="half" idx="15"/>
          </p:nvPr>
        </p:nvSpPr>
        <p:spPr>
          <a:xfrm>
            <a:off x="4644390" y="3962196"/>
            <a:ext cx="4498848" cy="2084832"/>
          </a:xfrm>
          <a:solidFill>
            <a:schemeClr val="tx2"/>
          </a:solidFill>
        </p:spPr>
        <p:txBody>
          <a:bodyPr lIns="182880" tIns="118872" rIns="182880"/>
          <a:lstStyle>
            <a:lvl1pPr marL="212725" indent="0">
              <a:lnSpc>
                <a:spcPct val="100000"/>
              </a:lnSpc>
              <a:spcBef>
                <a:spcPts val="600"/>
              </a:spcBef>
              <a:spcAft>
                <a:spcPts val="200"/>
              </a:spcAft>
              <a:defRPr lang="en-US" sz="2000" dirty="0" smtClean="0">
                <a:solidFill>
                  <a:schemeClr val="bg1"/>
                </a:solidFill>
              </a:defRPr>
            </a:lvl1pPr>
            <a:lvl2pPr marL="381000" indent="-158750">
              <a:lnSpc>
                <a:spcPct val="100000"/>
              </a:lnSpc>
              <a:spcBef>
                <a:spcPts val="1000"/>
              </a:spcBef>
              <a:defRPr lang="en-US" sz="18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938529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ertical Quadra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12751" y="1728788"/>
            <a:ext cx="1965960" cy="4324350"/>
          </a:xfrm>
          <a:solidFill>
            <a:schemeClr val="tx2"/>
          </a:solidFill>
        </p:spPr>
        <p:txBody>
          <a:bodyPr lIns="182880" tIns="137160" rIns="182880"/>
          <a:lstStyle>
            <a:lvl1pPr marL="1588" indent="0">
              <a:lnSpc>
                <a:spcPct val="100000"/>
              </a:lnSpc>
              <a:spcBef>
                <a:spcPts val="600"/>
              </a:spcBef>
              <a:spcAft>
                <a:spcPts val="200"/>
              </a:spcAft>
              <a:defRPr lang="en-US" sz="2000" dirty="0" smtClean="0">
                <a:solidFill>
                  <a:schemeClr val="bg1"/>
                </a:solidFill>
              </a:defRPr>
            </a:lvl1pPr>
            <a:lvl2pPr marL="1588" indent="0">
              <a:lnSpc>
                <a:spcPct val="100000"/>
              </a:lnSpc>
              <a:spcBef>
                <a:spcPts val="1000"/>
              </a:spcBef>
              <a:buNone/>
              <a:defRPr lang="en-US" sz="16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r>
              <a:rPr lang="en-US" dirty="0"/>
              <a:t>Title or Job Number | XX Month 201X</a:t>
            </a:r>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
        <p:nvSpPr>
          <p:cNvPr id="16" name="Content Placeholder 2"/>
          <p:cNvSpPr>
            <a:spLocks noGrp="1"/>
          </p:cNvSpPr>
          <p:nvPr>
            <p:ph sz="half" idx="13"/>
          </p:nvPr>
        </p:nvSpPr>
        <p:spPr>
          <a:xfrm>
            <a:off x="2529840" y="1728788"/>
            <a:ext cx="1965960" cy="4324350"/>
          </a:xfrm>
          <a:solidFill>
            <a:schemeClr val="tx2"/>
          </a:solidFill>
        </p:spPr>
        <p:txBody>
          <a:bodyPr lIns="182880" tIns="137160" rIns="182880"/>
          <a:lstStyle>
            <a:lvl1pPr marL="1588" indent="0">
              <a:lnSpc>
                <a:spcPct val="100000"/>
              </a:lnSpc>
              <a:spcBef>
                <a:spcPts val="600"/>
              </a:spcBef>
              <a:spcAft>
                <a:spcPts val="200"/>
              </a:spcAft>
              <a:defRPr lang="en-US" sz="2000" dirty="0" smtClean="0">
                <a:solidFill>
                  <a:schemeClr val="bg1"/>
                </a:solidFill>
              </a:defRPr>
            </a:lvl1pPr>
            <a:lvl2pPr marL="1588" indent="0">
              <a:lnSpc>
                <a:spcPct val="100000"/>
              </a:lnSpc>
              <a:spcBef>
                <a:spcPts val="1000"/>
              </a:spcBef>
              <a:buNone/>
              <a:defRPr lang="en-US" sz="16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20" name="Content Placeholder 2"/>
          <p:cNvSpPr>
            <a:spLocks noGrp="1"/>
          </p:cNvSpPr>
          <p:nvPr>
            <p:ph sz="half" idx="14"/>
          </p:nvPr>
        </p:nvSpPr>
        <p:spPr>
          <a:xfrm>
            <a:off x="4644390" y="1728788"/>
            <a:ext cx="1965960" cy="4324350"/>
          </a:xfrm>
          <a:solidFill>
            <a:schemeClr val="tx2"/>
          </a:solidFill>
        </p:spPr>
        <p:txBody>
          <a:bodyPr lIns="182880" tIns="137160" rIns="182880"/>
          <a:lstStyle>
            <a:lvl1pPr marL="1588" indent="0">
              <a:lnSpc>
                <a:spcPct val="100000"/>
              </a:lnSpc>
              <a:spcBef>
                <a:spcPts val="600"/>
              </a:spcBef>
              <a:spcAft>
                <a:spcPts val="200"/>
              </a:spcAft>
              <a:defRPr lang="en-US" sz="2000" dirty="0" smtClean="0">
                <a:solidFill>
                  <a:schemeClr val="bg1"/>
                </a:solidFill>
              </a:defRPr>
            </a:lvl1pPr>
            <a:lvl2pPr marL="1588" indent="0">
              <a:lnSpc>
                <a:spcPct val="100000"/>
              </a:lnSpc>
              <a:spcBef>
                <a:spcPts val="1000"/>
              </a:spcBef>
              <a:buNone/>
              <a:defRPr lang="en-US" sz="16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22" name="Content Placeholder 2"/>
          <p:cNvSpPr>
            <a:spLocks noGrp="1"/>
          </p:cNvSpPr>
          <p:nvPr>
            <p:ph sz="half" idx="15"/>
          </p:nvPr>
        </p:nvSpPr>
        <p:spPr>
          <a:xfrm>
            <a:off x="6758940" y="1728788"/>
            <a:ext cx="1965960" cy="4324350"/>
          </a:xfrm>
          <a:solidFill>
            <a:schemeClr val="tx2"/>
          </a:solidFill>
        </p:spPr>
        <p:txBody>
          <a:bodyPr lIns="182880" tIns="137160" rIns="182880"/>
          <a:lstStyle>
            <a:lvl1pPr marL="1588" indent="0">
              <a:lnSpc>
                <a:spcPct val="100000"/>
              </a:lnSpc>
              <a:spcBef>
                <a:spcPts val="600"/>
              </a:spcBef>
              <a:spcAft>
                <a:spcPts val="200"/>
              </a:spcAft>
              <a:defRPr lang="en-US" sz="2000" dirty="0" smtClean="0">
                <a:solidFill>
                  <a:schemeClr val="bg1"/>
                </a:solidFill>
              </a:defRPr>
            </a:lvl1pPr>
            <a:lvl2pPr marL="1588" indent="0">
              <a:lnSpc>
                <a:spcPct val="100000"/>
              </a:lnSpc>
              <a:spcBef>
                <a:spcPts val="1000"/>
              </a:spcBef>
              <a:buNone/>
              <a:defRPr lang="en-US" sz="16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310097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adran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0" y="1727805"/>
            <a:ext cx="4498848" cy="411480"/>
          </a:xfrm>
          <a:solidFill>
            <a:schemeClr val="bg2"/>
          </a:solidFill>
        </p:spPr>
        <p:txBody>
          <a:bodyPr rIns="182880" bIns="27432" anchor="ctr"/>
          <a:lstStyle>
            <a:lvl1pPr marL="398463" indent="0">
              <a:spcBef>
                <a:spcPts val="0"/>
              </a:spcBef>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97510" y="2263518"/>
            <a:ext cx="3890328" cy="1525992"/>
          </a:xfrm>
        </p:spPr>
        <p:txBody>
          <a:bodyPr vert="horz" lIns="0" tIns="0" rIns="182880" bIns="0" rtlCol="0">
            <a:noAutofit/>
          </a:bodyPr>
          <a:lstStyle>
            <a:lvl1pPr>
              <a:lnSpc>
                <a:spcPct val="110000"/>
              </a:lnSpc>
              <a:spcBef>
                <a:spcPts val="400"/>
              </a:spcBef>
              <a:defRPr lang="en-US" sz="1800" dirty="0" smtClean="0"/>
            </a:lvl1pPr>
            <a:lvl2pPr>
              <a:defRPr lang="en-US" sz="2150" dirty="0" smtClean="0"/>
            </a:lvl2pPr>
            <a:lvl3pPr>
              <a:defRPr lang="en-US" sz="1400" dirty="0" smtClean="0"/>
            </a:lvl3pPr>
            <a:lvl4pPr>
              <a:defRPr lang="en-US" sz="1400" dirty="0" smtClean="0"/>
            </a:lvl4pPr>
          </a:lstStyle>
          <a:p>
            <a:pPr lvl="0"/>
            <a:r>
              <a:rPr lang="en-US"/>
              <a:t>Click to edit Master text styles</a:t>
            </a:r>
          </a:p>
        </p:txBody>
      </p:sp>
      <p:sp>
        <p:nvSpPr>
          <p:cNvPr id="5" name="Text Placeholder 4"/>
          <p:cNvSpPr>
            <a:spLocks noGrp="1"/>
          </p:cNvSpPr>
          <p:nvPr>
            <p:ph type="body" sz="quarter" idx="3"/>
          </p:nvPr>
        </p:nvSpPr>
        <p:spPr>
          <a:xfrm>
            <a:off x="4644390" y="1727805"/>
            <a:ext cx="4498848" cy="411480"/>
          </a:xfrm>
          <a:solidFill>
            <a:schemeClr val="bg2"/>
          </a:solidFill>
        </p:spPr>
        <p:txBody>
          <a:bodyPr rIns="182880" bIns="27432" anchor="ctr"/>
          <a:lstStyle>
            <a:lvl1pPr marL="182563" indent="0">
              <a:spcBef>
                <a:spcPts val="0"/>
              </a:spcBef>
              <a:buNone/>
              <a:tabLst/>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26538" y="2263518"/>
            <a:ext cx="3895344" cy="1525992"/>
          </a:xfrm>
        </p:spPr>
        <p:txBody>
          <a:bodyPr vert="horz" lIns="0" tIns="0" rIns="182880" bIns="0" rtlCol="0">
            <a:noAutofit/>
          </a:bodyPr>
          <a:lstStyle>
            <a:lvl1pPr marL="0" indent="0">
              <a:lnSpc>
                <a:spcPct val="110000"/>
              </a:lnSpc>
              <a:spcBef>
                <a:spcPts val="400"/>
              </a:spcBef>
              <a:defRPr lang="en-US" sz="1800" dirty="0" smtClean="0"/>
            </a:lvl1pPr>
            <a:lvl2pPr>
              <a:defRPr lang="en-US" sz="2150" dirty="0" smtClean="0"/>
            </a:lvl2pPr>
            <a:lvl3pPr>
              <a:defRPr lang="en-US" sz="1400" dirty="0" smtClean="0"/>
            </a:lvl3pPr>
            <a:lvl4pPr>
              <a:defRPr lang="en-US" sz="1400" dirty="0" smtClean="0"/>
            </a:lvl4pPr>
          </a:lstStyle>
          <a:p>
            <a:pPr lvl="0"/>
            <a:r>
              <a:rPr lang="en-US"/>
              <a:t>Click to edit Master text styles</a:t>
            </a:r>
          </a:p>
        </p:txBody>
      </p:sp>
      <p:sp>
        <p:nvSpPr>
          <p:cNvPr id="7" name="Date Placeholder 6"/>
          <p:cNvSpPr>
            <a:spLocks noGrp="1"/>
          </p:cNvSpPr>
          <p:nvPr>
            <p:ph type="dt" sz="half" idx="10"/>
          </p:nvPr>
        </p:nvSpPr>
        <p:spPr/>
        <p:txBody>
          <a:bodyPr/>
          <a:lstStyle/>
          <a:p>
            <a:r>
              <a:rPr lang="en-US" dirty="0"/>
              <a:t>Title or Job Number | XX Month 201X</a:t>
            </a:r>
          </a:p>
        </p:txBody>
      </p:sp>
      <p:sp>
        <p:nvSpPr>
          <p:cNvPr id="9" name="Slide Number Placeholder 8"/>
          <p:cNvSpPr>
            <a:spLocks noGrp="1"/>
          </p:cNvSpPr>
          <p:nvPr>
            <p:ph type="sldNum" sz="quarter" idx="12"/>
          </p:nvPr>
        </p:nvSpPr>
        <p:spPr/>
        <p:txBody>
          <a:bodyPr/>
          <a:lstStyle/>
          <a:p>
            <a:fld id="{0D558541-60C9-42A2-8392-FF12533A6B7A}" type="slidenum">
              <a:rPr lang="en-US" smtClean="0"/>
              <a:pPr/>
              <a:t>‹#›</a:t>
            </a:fld>
            <a:endParaRPr lang="en-US" dirty="0"/>
          </a:p>
        </p:txBody>
      </p:sp>
      <p:sp>
        <p:nvSpPr>
          <p:cNvPr id="24" name="Text Placeholder 4"/>
          <p:cNvSpPr>
            <a:spLocks noGrp="1"/>
          </p:cNvSpPr>
          <p:nvPr>
            <p:ph type="body" sz="quarter" idx="14"/>
          </p:nvPr>
        </p:nvSpPr>
        <p:spPr>
          <a:xfrm>
            <a:off x="0" y="3991433"/>
            <a:ext cx="4498848" cy="411480"/>
          </a:xfrm>
          <a:solidFill>
            <a:schemeClr val="bg2"/>
          </a:solidFill>
        </p:spPr>
        <p:txBody>
          <a:bodyPr rIns="182880" bIns="27432" anchor="ctr"/>
          <a:lstStyle>
            <a:lvl1pPr marL="400050" indent="0">
              <a:spcBef>
                <a:spcPts val="0"/>
              </a:spcBef>
              <a:buNone/>
              <a:tabLst/>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Content Placeholder 5"/>
          <p:cNvSpPr>
            <a:spLocks noGrp="1"/>
          </p:cNvSpPr>
          <p:nvPr>
            <p:ph sz="quarter" idx="15"/>
          </p:nvPr>
        </p:nvSpPr>
        <p:spPr>
          <a:xfrm>
            <a:off x="397511" y="4527146"/>
            <a:ext cx="3890328" cy="1525992"/>
          </a:xfrm>
        </p:spPr>
        <p:txBody>
          <a:bodyPr vert="horz" lIns="0" tIns="0" rIns="182880" bIns="0" rtlCol="0">
            <a:noAutofit/>
          </a:bodyPr>
          <a:lstStyle>
            <a:lvl1pPr marL="0" indent="0">
              <a:lnSpc>
                <a:spcPct val="110000"/>
              </a:lnSpc>
              <a:spcBef>
                <a:spcPts val="400"/>
              </a:spcBef>
              <a:defRPr lang="en-US" sz="1800" dirty="0" smtClean="0"/>
            </a:lvl1pPr>
            <a:lvl2pPr>
              <a:defRPr lang="en-US" sz="2150" dirty="0" smtClean="0"/>
            </a:lvl2pPr>
            <a:lvl3pPr>
              <a:defRPr lang="en-US" sz="1400" dirty="0" smtClean="0"/>
            </a:lvl3pPr>
            <a:lvl4pPr>
              <a:defRPr lang="en-US" sz="1400" dirty="0" smtClean="0"/>
            </a:lvl4pPr>
          </a:lstStyle>
          <a:p>
            <a:pPr lvl="0"/>
            <a:r>
              <a:rPr lang="en-US"/>
              <a:t>Click to edit Master text styles</a:t>
            </a:r>
          </a:p>
        </p:txBody>
      </p:sp>
      <p:sp>
        <p:nvSpPr>
          <p:cNvPr id="26" name="Text Placeholder 4"/>
          <p:cNvSpPr>
            <a:spLocks noGrp="1"/>
          </p:cNvSpPr>
          <p:nvPr>
            <p:ph type="body" sz="quarter" idx="16"/>
          </p:nvPr>
        </p:nvSpPr>
        <p:spPr>
          <a:xfrm>
            <a:off x="4644390" y="3991433"/>
            <a:ext cx="4498848" cy="411480"/>
          </a:xfrm>
          <a:solidFill>
            <a:schemeClr val="bg2"/>
          </a:solidFill>
        </p:spPr>
        <p:txBody>
          <a:bodyPr rIns="182880" bIns="27432" anchor="ctr"/>
          <a:lstStyle>
            <a:lvl1pPr marL="180975" indent="0">
              <a:spcBef>
                <a:spcPts val="0"/>
              </a:spcBef>
              <a:buNone/>
              <a:tabLst/>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Content Placeholder 5"/>
          <p:cNvSpPr>
            <a:spLocks noGrp="1"/>
          </p:cNvSpPr>
          <p:nvPr>
            <p:ph sz="quarter" idx="17"/>
          </p:nvPr>
        </p:nvSpPr>
        <p:spPr>
          <a:xfrm>
            <a:off x="4826538" y="4527146"/>
            <a:ext cx="3895344" cy="1525992"/>
          </a:xfrm>
        </p:spPr>
        <p:txBody>
          <a:bodyPr vert="horz" lIns="0" tIns="0" rIns="182880" bIns="0" rtlCol="0">
            <a:noAutofit/>
          </a:bodyPr>
          <a:lstStyle>
            <a:lvl1pPr marL="0" indent="0">
              <a:lnSpc>
                <a:spcPct val="110000"/>
              </a:lnSpc>
              <a:spcBef>
                <a:spcPts val="400"/>
              </a:spcBef>
              <a:defRPr lang="en-US" sz="1800" dirty="0" smtClean="0"/>
            </a:lvl1pPr>
            <a:lvl2pPr>
              <a:defRPr lang="en-US" sz="2150" dirty="0" smtClean="0"/>
            </a:lvl2pPr>
            <a:lvl3pPr>
              <a:defRPr lang="en-US" sz="1400" dirty="0" smtClean="0"/>
            </a:lvl3pPr>
            <a:lvl4pPr>
              <a:defRPr lang="en-US" sz="1400" dirty="0" smtClean="0"/>
            </a:lvl4pPr>
          </a:lstStyle>
          <a:p>
            <a:pPr lvl="0"/>
            <a:r>
              <a:rPr lang="en-US"/>
              <a:t>Click to edit Master text styles</a:t>
            </a:r>
          </a:p>
        </p:txBody>
      </p:sp>
    </p:spTree>
    <p:extLst>
      <p:ext uri="{BB962C8B-B14F-4D97-AF65-F5344CB8AC3E}">
        <p14:creationId xmlns:p14="http://schemas.microsoft.com/office/powerpoint/2010/main" val="33439727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t>Title or Job Number | XX Month 201X</a:t>
            </a:r>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dirty="0"/>
          </a:p>
        </p:txBody>
      </p:sp>
      <p:sp>
        <p:nvSpPr>
          <p:cNvPr id="7" name="Chart Placeholder 6"/>
          <p:cNvSpPr>
            <a:spLocks noGrp="1"/>
          </p:cNvSpPr>
          <p:nvPr>
            <p:ph type="chart" sz="quarter" idx="13"/>
          </p:nvPr>
        </p:nvSpPr>
        <p:spPr>
          <a:xfrm>
            <a:off x="412750" y="1911350"/>
            <a:ext cx="8318500" cy="3803650"/>
          </a:xfrm>
        </p:spPr>
        <p:txBody>
          <a:bodyPr anchor="ctr"/>
          <a:lstStyle>
            <a:lvl1pPr algn="ctr">
              <a:defRPr/>
            </a:lvl1pPr>
          </a:lstStyle>
          <a:p>
            <a:r>
              <a:rPr lang="en-US" dirty="0"/>
              <a:t>Click icon to add chart</a:t>
            </a:r>
          </a:p>
        </p:txBody>
      </p:sp>
    </p:spTree>
    <p:extLst>
      <p:ext uri="{BB962C8B-B14F-4D97-AF65-F5344CB8AC3E}">
        <p14:creationId xmlns:p14="http://schemas.microsoft.com/office/powerpoint/2010/main" val="9676401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t>Title or Job Number | XX Month 201X</a:t>
            </a:r>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dirty="0"/>
          </a:p>
        </p:txBody>
      </p:sp>
      <p:sp>
        <p:nvSpPr>
          <p:cNvPr id="7" name="Table Placeholder 6"/>
          <p:cNvSpPr>
            <a:spLocks noGrp="1"/>
          </p:cNvSpPr>
          <p:nvPr>
            <p:ph type="tbl" sz="quarter" idx="13"/>
          </p:nvPr>
        </p:nvSpPr>
        <p:spPr>
          <a:xfrm>
            <a:off x="412750" y="1728788"/>
            <a:ext cx="8318500" cy="4324350"/>
          </a:xfrm>
        </p:spPr>
        <p:txBody>
          <a:bodyPr anchor="ctr"/>
          <a:lstStyle>
            <a:lvl1pPr algn="ctr">
              <a:defRPr/>
            </a:lvl1pPr>
          </a:lstStyle>
          <a:p>
            <a:r>
              <a:rPr lang="en-US" dirty="0"/>
              <a:t>Click icon to add table</a:t>
            </a:r>
          </a:p>
        </p:txBody>
      </p:sp>
    </p:spTree>
    <p:extLst>
      <p:ext uri="{BB962C8B-B14F-4D97-AF65-F5344CB8AC3E}">
        <p14:creationId xmlns:p14="http://schemas.microsoft.com/office/powerpoint/2010/main" val="18448679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t>Title or Job Number | XX Month 201X</a:t>
            </a:r>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17679133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Title or Job Number | XX Month 201X</a:t>
            </a:r>
          </a:p>
        </p:txBody>
      </p:sp>
      <p:sp>
        <p:nvSpPr>
          <p:cNvPr id="4" name="Slide Number Placeholder 3"/>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9270272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Text - Half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41900" y="1655444"/>
            <a:ext cx="3689350" cy="4397693"/>
          </a:xfrm>
        </p:spPr>
        <p:txBody>
          <a:bodyPr vert="horz" lIns="0" tIns="0" rIns="0" bIns="0" rtlCol="0">
            <a:noAutofit/>
          </a:bodyPr>
          <a:lstStyle>
            <a:lvl1pPr>
              <a:defRPr lang="en-US" sz="2000" dirty="0" smtClean="0"/>
            </a:lvl1pPr>
            <a:lvl2pPr>
              <a:defRPr lang="en-US" sz="1800" dirty="0" smtClean="0"/>
            </a:lvl2pPr>
            <a:lvl3pPr>
              <a:defRPr lang="en-US" sz="1600" dirty="0" smtClean="0"/>
            </a:lvl3pPr>
            <a:lvl4pPr>
              <a:defRPr lang="en-US" sz="1400" dirty="0" smtClean="0"/>
            </a:lvl4pPr>
          </a:lstStyle>
          <a:p>
            <a:pPr lvl="0">
              <a:spcBef>
                <a:spcPts val="1000"/>
              </a:spcBef>
            </a:pPr>
            <a:r>
              <a:rPr lang="en-US"/>
              <a:t>Click to edit Master text styles</a:t>
            </a:r>
          </a:p>
          <a:p>
            <a:pPr lvl="1">
              <a:spcBef>
                <a:spcPts val="1000"/>
              </a:spcBef>
            </a:pPr>
            <a:r>
              <a:rPr lang="en-US"/>
              <a:t>Second level</a:t>
            </a:r>
          </a:p>
          <a:p>
            <a:pPr lvl="2">
              <a:spcBef>
                <a:spcPts val="1000"/>
              </a:spcBef>
            </a:pPr>
            <a:r>
              <a:rPr lang="en-US"/>
              <a:t>Third level</a:t>
            </a:r>
          </a:p>
          <a:p>
            <a:pPr lvl="3">
              <a:spcBef>
                <a:spcPts val="1000"/>
              </a:spcBef>
            </a:pPr>
            <a:r>
              <a:rPr lang="en-US"/>
              <a:t>Fourth level</a:t>
            </a:r>
          </a:p>
        </p:txBody>
      </p:sp>
      <p:sp>
        <p:nvSpPr>
          <p:cNvPr id="5" name="Date Placeholder 4"/>
          <p:cNvSpPr>
            <a:spLocks noGrp="1"/>
          </p:cNvSpPr>
          <p:nvPr>
            <p:ph type="dt" sz="half" idx="10"/>
          </p:nvPr>
        </p:nvSpPr>
        <p:spPr/>
        <p:txBody>
          <a:bodyPr/>
          <a:lstStyle/>
          <a:p>
            <a:r>
              <a:rPr lang="en-US" dirty="0"/>
              <a:t>Title or Job Number | XX Month 201X</a:t>
            </a:r>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
        <p:nvSpPr>
          <p:cNvPr id="11" name="Picture Placeholder 10"/>
          <p:cNvSpPr>
            <a:spLocks noGrp="1"/>
          </p:cNvSpPr>
          <p:nvPr>
            <p:ph type="pic" sz="quarter" idx="13" hasCustomPrompt="1"/>
          </p:nvPr>
        </p:nvSpPr>
        <p:spPr>
          <a:xfrm>
            <a:off x="1" y="1728788"/>
            <a:ext cx="4514850" cy="4324350"/>
          </a:xfrm>
          <a:solidFill>
            <a:schemeClr val="bg1">
              <a:lumMod val="95000"/>
            </a:schemeClr>
          </a:solidFill>
        </p:spPr>
        <p:txBody>
          <a:bodyPr anchor="ctr"/>
          <a:lstStyle>
            <a:lvl1pPr algn="ctr">
              <a:defRPr/>
            </a:lvl1pPr>
          </a:lstStyle>
          <a:p>
            <a:r>
              <a:rPr lang="en-US" dirty="0"/>
              <a:t>Click to add image</a:t>
            </a:r>
          </a:p>
        </p:txBody>
      </p:sp>
    </p:spTree>
    <p:extLst>
      <p:ext uri="{BB962C8B-B14F-4D97-AF65-F5344CB8AC3E}">
        <p14:creationId xmlns:p14="http://schemas.microsoft.com/office/powerpoint/2010/main" val="3417579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BA68D5-832C-474A-8BEA-2880E0D423B7}" type="slidenum">
              <a:rPr lang="en-US" smtClean="0"/>
              <a:pPr/>
              <a:t>‹#›</a:t>
            </a:fld>
            <a:endParaRPr lang="en-US"/>
          </a:p>
        </p:txBody>
      </p:sp>
      <p:sp>
        <p:nvSpPr>
          <p:cNvPr id="5" name="Rectangle 4"/>
          <p:cNvSpPr/>
          <p:nvPr userDrawn="1"/>
        </p:nvSpPr>
        <p:spPr>
          <a:xfrm>
            <a:off x="-152400" y="0"/>
            <a:ext cx="9448800" cy="7010400"/>
          </a:xfrm>
          <a:prstGeom prst="rect">
            <a:avLst/>
          </a:prstGeom>
          <a:gradFill flip="none" rotWithShape="1">
            <a:gsLst>
              <a:gs pos="0">
                <a:srgbClr val="D3DEDF"/>
              </a:gs>
              <a:gs pos="75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131552"/>
            <a:ext cx="1779688" cy="421648"/>
          </a:xfrm>
          <a:prstGeom prst="rect">
            <a:avLst/>
          </a:prstGeom>
        </p:spPr>
      </p:pic>
      <p:sp>
        <p:nvSpPr>
          <p:cNvPr id="7" name="Rectangle 6"/>
          <p:cNvSpPr/>
          <p:nvPr userDrawn="1"/>
        </p:nvSpPr>
        <p:spPr>
          <a:xfrm>
            <a:off x="6776673" y="6291590"/>
            <a:ext cx="1906291" cy="253916"/>
          </a:xfrm>
          <a:prstGeom prst="rect">
            <a:avLst/>
          </a:prstGeom>
        </p:spPr>
        <p:txBody>
          <a:bodyPr wrap="none">
            <a:spAutoFit/>
          </a:bodyPr>
          <a:lstStyle/>
          <a:p>
            <a:r>
              <a:rPr lang="en-US" sz="1050" b="1" dirty="0">
                <a:solidFill>
                  <a:srgbClr val="008BB4"/>
                </a:solidFill>
                <a:latin typeface="Arial" panose="020B0604020202020204" pitchFamily="34" charset="0"/>
                <a:ea typeface="Libre Baskerville" charset="0"/>
                <a:cs typeface="Arial" panose="020B0604020202020204" pitchFamily="34" charset="0"/>
              </a:rPr>
              <a:t>www.fibercellsystems.com</a:t>
            </a:r>
            <a:endParaRPr lang="en-US" sz="1400" dirty="0">
              <a:solidFill>
                <a:srgbClr val="008BB4"/>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w/ Title &amp; Footer">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1728788"/>
            <a:ext cx="9144000" cy="4324350"/>
          </a:xfrm>
          <a:solidFill>
            <a:schemeClr val="bg1">
              <a:lumMod val="95000"/>
            </a:schemeClr>
          </a:solidFill>
        </p:spPr>
        <p:txBody>
          <a:bodyPr anchor="ctr"/>
          <a:lstStyle>
            <a:lvl1pPr algn="ctr">
              <a:defRPr/>
            </a:lvl1pPr>
          </a:lstStyle>
          <a:p>
            <a:r>
              <a:rPr lang="en-US" dirty="0"/>
              <a:t>Click to add image</a:t>
            </a:r>
          </a:p>
        </p:txBody>
      </p:sp>
      <p:sp>
        <p:nvSpPr>
          <p:cNvPr id="2" name="Title 1"/>
          <p:cNvSpPr>
            <a:spLocks noGrp="1"/>
          </p:cNvSpPr>
          <p:nvPr>
            <p:ph type="title"/>
          </p:nvPr>
        </p:nvSpPr>
        <p:spPr>
          <a:xfrm>
            <a:off x="379094" y="552450"/>
            <a:ext cx="8352156" cy="1021002"/>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r>
              <a:rPr lang="en-US" dirty="0"/>
              <a:t>Title or Job Number | XX Month 201X</a:t>
            </a:r>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
        <p:nvSpPr>
          <p:cNvPr id="9" name="Text Placeholder 8"/>
          <p:cNvSpPr>
            <a:spLocks noGrp="1"/>
          </p:cNvSpPr>
          <p:nvPr>
            <p:ph type="body" sz="quarter" idx="14" hasCustomPrompt="1"/>
          </p:nvPr>
        </p:nvSpPr>
        <p:spPr bwMode="gray">
          <a:xfrm>
            <a:off x="379094" y="1794739"/>
            <a:ext cx="8318500" cy="1395412"/>
          </a:xfrm>
        </p:spPr>
        <p:txBody>
          <a:bodyPr/>
          <a:lstStyle>
            <a:lvl1pPr>
              <a:defRPr sz="3200" baseline="0"/>
            </a:lvl1pPr>
          </a:lstStyle>
          <a:p>
            <a:pPr lvl="0"/>
            <a:r>
              <a:rPr lang="en-US" dirty="0"/>
              <a:t>Click to add text over image. White or gray only. 32pt flexible positioning. Delete if not needed.</a:t>
            </a:r>
          </a:p>
        </p:txBody>
      </p:sp>
    </p:spTree>
    <p:extLst>
      <p:ext uri="{BB962C8B-B14F-4D97-AF65-F5344CB8AC3E}">
        <p14:creationId xmlns:p14="http://schemas.microsoft.com/office/powerpoint/2010/main" val="11034703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w/ Titl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1728788"/>
            <a:ext cx="9144000" cy="5129212"/>
          </a:xfrm>
          <a:solidFill>
            <a:schemeClr val="bg1">
              <a:lumMod val="95000"/>
            </a:schemeClr>
          </a:solidFill>
        </p:spPr>
        <p:txBody>
          <a:bodyPr anchor="ctr"/>
          <a:lstStyle>
            <a:lvl1pPr algn="ctr">
              <a:defRPr/>
            </a:lvl1pPr>
          </a:lstStyle>
          <a:p>
            <a:r>
              <a:rPr lang="en-US" dirty="0"/>
              <a:t>Click to add image</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r>
              <a:rPr lang="en-US" dirty="0">
                <a:solidFill>
                  <a:prstClr val="white"/>
                </a:solidFill>
              </a:rPr>
              <a:t>Title or Job Number | XX Month 201X</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D558541-60C9-42A2-8392-FF12533A6B7A}" type="slidenum">
              <a:rPr lang="en-US" smtClean="0">
                <a:solidFill>
                  <a:prstClr val="white"/>
                </a:solidFill>
              </a:rPr>
              <a:pPr/>
              <a:t>‹#›</a:t>
            </a:fld>
            <a:endParaRPr lang="en-US" dirty="0">
              <a:solidFill>
                <a:prstClr val="white"/>
              </a:solidFill>
            </a:endParaRPr>
          </a:p>
        </p:txBody>
      </p:sp>
      <p:sp>
        <p:nvSpPr>
          <p:cNvPr id="9" name="Text Placeholder 8"/>
          <p:cNvSpPr>
            <a:spLocks noGrp="1"/>
          </p:cNvSpPr>
          <p:nvPr>
            <p:ph type="body" sz="quarter" idx="14" hasCustomPrompt="1"/>
          </p:nvPr>
        </p:nvSpPr>
        <p:spPr bwMode="gray">
          <a:xfrm>
            <a:off x="384048" y="1792224"/>
            <a:ext cx="8318500" cy="1395412"/>
          </a:xfrm>
        </p:spPr>
        <p:txBody>
          <a:bodyPr/>
          <a:lstStyle>
            <a:lvl1pPr>
              <a:defRPr sz="3200" baseline="0"/>
            </a:lvl1pPr>
          </a:lstStyle>
          <a:p>
            <a:pPr lvl="0"/>
            <a:r>
              <a:rPr lang="en-US" dirty="0"/>
              <a:t>Click to add text over image. White or gray only. 32pt flexible positioning. Delete if not needed.</a:t>
            </a:r>
          </a:p>
        </p:txBody>
      </p:sp>
    </p:spTree>
    <p:extLst>
      <p:ext uri="{BB962C8B-B14F-4D97-AF65-F5344CB8AC3E}">
        <p14:creationId xmlns:p14="http://schemas.microsoft.com/office/powerpoint/2010/main" val="28404502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0"/>
            <a:ext cx="9144000" cy="6858000"/>
          </a:xfrm>
          <a:solidFill>
            <a:schemeClr val="bg1">
              <a:lumMod val="95000"/>
            </a:schemeClr>
          </a:solidFill>
        </p:spPr>
        <p:txBody>
          <a:bodyPr anchor="ctr"/>
          <a:lstStyle>
            <a:lvl1pPr algn="ctr">
              <a:defRPr/>
            </a:lvl1pPr>
          </a:lstStyle>
          <a:p>
            <a:r>
              <a:rPr lang="en-US" dirty="0"/>
              <a:t>Click to add image</a:t>
            </a:r>
          </a:p>
        </p:txBody>
      </p:sp>
      <p:sp>
        <p:nvSpPr>
          <p:cNvPr id="2" name="Title 1"/>
          <p:cNvSpPr>
            <a:spLocks noGrp="1"/>
          </p:cNvSpPr>
          <p:nvPr>
            <p:ph type="title" hasCustomPrompt="1"/>
          </p:nvPr>
        </p:nvSpPr>
        <p:spPr bwMode="gray"/>
        <p:txBody>
          <a:bodyPr/>
          <a:lstStyle>
            <a:lvl1pPr>
              <a:defRPr sz="3200" spc="0" baseline="0"/>
            </a:lvl1pPr>
          </a:lstStyle>
          <a:p>
            <a:pPr lvl="0"/>
            <a:r>
              <a:rPr lang="en-US" dirty="0"/>
              <a:t>Click to add text over image. White or gray only. 32pt flexible positioning. Delete if not needed.</a:t>
            </a:r>
          </a:p>
        </p:txBody>
      </p:sp>
      <p:sp>
        <p:nvSpPr>
          <p:cNvPr id="5" name="Date Placeholder 4"/>
          <p:cNvSpPr>
            <a:spLocks noGrp="1"/>
          </p:cNvSpPr>
          <p:nvPr>
            <p:ph type="dt" sz="half" idx="10"/>
          </p:nvPr>
        </p:nvSpPr>
        <p:spPr/>
        <p:txBody>
          <a:bodyPr/>
          <a:lstStyle>
            <a:lvl1pPr>
              <a:defRPr>
                <a:solidFill>
                  <a:schemeClr val="bg1"/>
                </a:solidFill>
              </a:defRPr>
            </a:lvl1pPr>
          </a:lstStyle>
          <a:p>
            <a:r>
              <a:rPr lang="en-US" dirty="0">
                <a:solidFill>
                  <a:prstClr val="white"/>
                </a:solidFill>
              </a:rPr>
              <a:t>Title or Job Number | XX Month 201X</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D558541-60C9-42A2-8392-FF12533A6B7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760721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ull Image Top">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0"/>
            <a:ext cx="9144000" cy="6053138"/>
          </a:xfrm>
          <a:solidFill>
            <a:schemeClr val="bg1">
              <a:lumMod val="95000"/>
            </a:schemeClr>
          </a:solidFill>
        </p:spPr>
        <p:txBody>
          <a:bodyPr anchor="ctr"/>
          <a:lstStyle>
            <a:lvl1pPr algn="ctr">
              <a:defRPr/>
            </a:lvl1pPr>
          </a:lstStyle>
          <a:p>
            <a:r>
              <a:rPr lang="en-US" dirty="0"/>
              <a:t>Click to add image</a:t>
            </a:r>
          </a:p>
        </p:txBody>
      </p:sp>
      <p:sp>
        <p:nvSpPr>
          <p:cNvPr id="2" name="Title 1"/>
          <p:cNvSpPr>
            <a:spLocks noGrp="1"/>
          </p:cNvSpPr>
          <p:nvPr>
            <p:ph type="title" hasCustomPrompt="1"/>
          </p:nvPr>
        </p:nvSpPr>
        <p:spPr bwMode="gray"/>
        <p:txBody>
          <a:bodyPr/>
          <a:lstStyle>
            <a:lvl1pPr>
              <a:defRPr sz="3200" spc="0" baseline="0"/>
            </a:lvl1pPr>
          </a:lstStyle>
          <a:p>
            <a:pPr lvl="0"/>
            <a:r>
              <a:rPr lang="en-US" dirty="0"/>
              <a:t>Click to add text over image. White or gray only. 32pt flexible positioning. Delete if not needed.</a:t>
            </a:r>
          </a:p>
        </p:txBody>
      </p:sp>
      <p:sp>
        <p:nvSpPr>
          <p:cNvPr id="5" name="Date Placeholder 4"/>
          <p:cNvSpPr>
            <a:spLocks noGrp="1"/>
          </p:cNvSpPr>
          <p:nvPr>
            <p:ph type="dt" sz="half" idx="10"/>
          </p:nvPr>
        </p:nvSpPr>
        <p:spPr/>
        <p:txBody>
          <a:bodyPr/>
          <a:lstStyle/>
          <a:p>
            <a:r>
              <a:rPr lang="en-US" dirty="0"/>
              <a:t>Title or Job Number | XX Month 201X</a:t>
            </a:r>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5699854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wo Statements">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365125" y="790743"/>
            <a:ext cx="4149725" cy="4513261"/>
          </a:xfrm>
        </p:spPr>
        <p:txBody>
          <a:bodyPr/>
          <a:lstStyle>
            <a:lvl1pPr>
              <a:lnSpc>
                <a:spcPct val="90000"/>
              </a:lnSpc>
              <a:defRPr sz="4400"/>
            </a:lvl1pPr>
          </a:lstStyle>
          <a:p>
            <a:r>
              <a:rPr lang="en-US" dirty="0"/>
              <a:t>Extra emphasis headline five lines maximum </a:t>
            </a:r>
          </a:p>
        </p:txBody>
      </p:sp>
      <p:sp>
        <p:nvSpPr>
          <p:cNvPr id="3" name="Subtitle 2"/>
          <p:cNvSpPr>
            <a:spLocks noGrp="1"/>
          </p:cNvSpPr>
          <p:nvPr>
            <p:ph type="subTitle" idx="1" hasCustomPrompt="1"/>
          </p:nvPr>
        </p:nvSpPr>
        <p:spPr bwMode="gray">
          <a:xfrm>
            <a:off x="4955540" y="795823"/>
            <a:ext cx="3544570" cy="4528437"/>
          </a:xfrm>
        </p:spPr>
        <p:txBody>
          <a:bodyPr/>
          <a:lstStyle>
            <a:lvl1pPr marL="0" indent="0" algn="l">
              <a:lnSpc>
                <a:spcPct val="100000"/>
              </a:lnSpc>
              <a:buNone/>
              <a:defRPr sz="20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a:t>APdditional</a:t>
            </a:r>
            <a:r>
              <a:rPr lang="en-US" dirty="0"/>
              <a:t> statement goes here</a:t>
            </a:r>
          </a:p>
        </p:txBody>
      </p:sp>
      <p:sp>
        <p:nvSpPr>
          <p:cNvPr id="4" name="Date Placeholder 3"/>
          <p:cNvSpPr>
            <a:spLocks noGrp="1"/>
          </p:cNvSpPr>
          <p:nvPr>
            <p:ph type="dt" sz="half" idx="10"/>
          </p:nvPr>
        </p:nvSpPr>
        <p:spPr/>
        <p:txBody>
          <a:bodyPr/>
          <a:lstStyle/>
          <a:p>
            <a:r>
              <a:rPr lang="en-US" dirty="0"/>
              <a:t>Title or Job Number | XX Month 201X</a:t>
            </a:r>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10835734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5600" y="1613535"/>
            <a:ext cx="8375650" cy="2624288"/>
          </a:xfrm>
        </p:spPr>
        <p:txBody>
          <a:bodyPr anchor="t"/>
          <a:lstStyle>
            <a:lvl1pPr algn="l">
              <a:defRPr sz="5400" b="0" cap="none" spc="0" baseline="0">
                <a:solidFill>
                  <a:schemeClr val="tx2"/>
                </a:solidFill>
              </a:defRPr>
            </a:lvl1pPr>
          </a:lstStyle>
          <a:p>
            <a:r>
              <a:rPr lang="en-US" dirty="0"/>
              <a:t>Click to add divider title</a:t>
            </a:r>
            <a:br>
              <a:rPr lang="en-US" dirty="0"/>
            </a:br>
            <a:r>
              <a:rPr lang="en-US" dirty="0"/>
              <a:t>two lines maximum</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3861" t="3741" r="3511" b="3000"/>
          <a:stretch/>
        </p:blipFill>
        <p:spPr>
          <a:xfrm>
            <a:off x="396954" y="6206558"/>
            <a:ext cx="491013" cy="483734"/>
          </a:xfrm>
          <a:prstGeom prst="rect">
            <a:avLst/>
          </a:prstGeom>
        </p:spPr>
      </p:pic>
    </p:spTree>
    <p:extLst>
      <p:ext uri="{BB962C8B-B14F-4D97-AF65-F5344CB8AC3E}">
        <p14:creationId xmlns:p14="http://schemas.microsoft.com/office/powerpoint/2010/main" val="15173241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a:t>Click to add divider title</a:t>
            </a:r>
            <a:br>
              <a:rPr lang="en-US" dirty="0"/>
            </a:br>
            <a:r>
              <a:rPr lang="en-US" dirty="0"/>
              <a:t>two lines max</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37035210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Header Gree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a:t>Click to add divider title</a:t>
            </a:r>
            <a:br>
              <a:rPr lang="en-US" dirty="0"/>
            </a:br>
            <a:r>
              <a:rPr lang="en-US" dirty="0"/>
              <a:t>two lines max</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27553568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Header Oran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a:t>Click to add divider title</a:t>
            </a:r>
            <a:br>
              <a:rPr lang="en-US" dirty="0"/>
            </a:br>
            <a:r>
              <a:rPr lang="en-US" dirty="0"/>
              <a:t>two lines max</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27800944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Header Purp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a:t>Click to add divider title</a:t>
            </a:r>
            <a:br>
              <a:rPr lang="en-US" dirty="0"/>
            </a:br>
            <a:r>
              <a:rPr lang="en-US" dirty="0"/>
              <a:t>two lines max</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2576212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BA68D5-832C-474A-8BEA-2880E0D423B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Header Re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a:t>Click to add divider title</a:t>
            </a:r>
            <a:br>
              <a:rPr lang="en-US" dirty="0"/>
            </a:br>
            <a:r>
              <a:rPr lang="en-US" dirty="0"/>
              <a:t>two lines max</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33811739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 Gra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a:t>Click to add divider title</a:t>
            </a:r>
            <a:br>
              <a:rPr lang="en-US" dirty="0"/>
            </a:br>
            <a:r>
              <a:rPr lang="en-US" dirty="0"/>
              <a:t>two lines max</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25276080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890010" y="2747009"/>
            <a:ext cx="1363980" cy="1363980"/>
          </a:xfrm>
          <a:prstGeom prst="rect">
            <a:avLst/>
          </a:prstGeom>
        </p:spPr>
      </p:pic>
    </p:spTree>
    <p:extLst>
      <p:ext uri="{BB962C8B-B14F-4D97-AF65-F5344CB8AC3E}">
        <p14:creationId xmlns:p14="http://schemas.microsoft.com/office/powerpoint/2010/main" val="1545521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BA68D5-832C-474A-8BEA-2880E0D423B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image" Target="../media/image2.wmf"/><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image" Target="../media/image2.wmf"/><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theme" Target="../theme/theme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EF4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BA68D5-832C-474A-8BEA-2880E0D423B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98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EF4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9094" y="551747"/>
            <a:ext cx="8352156" cy="1021002"/>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381000" y="1630680"/>
            <a:ext cx="8350250" cy="443769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1543050" y="6352302"/>
            <a:ext cx="2971800" cy="135890"/>
          </a:xfrm>
          <a:prstGeom prst="rect">
            <a:avLst/>
          </a:prstGeom>
        </p:spPr>
        <p:txBody>
          <a:bodyPr vert="horz" lIns="0" tIns="0" rIns="0" bIns="0" rtlCol="0" anchor="t" anchorCtr="0"/>
          <a:lstStyle>
            <a:lvl1pPr algn="r">
              <a:defRPr sz="900">
                <a:solidFill>
                  <a:srgbClr val="898989"/>
                </a:solidFill>
                <a:latin typeface="+mn-lt"/>
              </a:defRPr>
            </a:lvl1pPr>
          </a:lstStyle>
          <a:p>
            <a:pPr eaLnBrk="1" fontAlgn="auto" hangingPunct="1">
              <a:spcBef>
                <a:spcPts val="0"/>
              </a:spcBef>
              <a:spcAft>
                <a:spcPts val="0"/>
              </a:spcAft>
            </a:pPr>
            <a:r>
              <a:rPr lang="en-US" dirty="0">
                <a:ea typeface="+mn-ea"/>
              </a:rPr>
              <a:t>Title or Job Number | XX Month 201X</a:t>
            </a:r>
          </a:p>
        </p:txBody>
      </p:sp>
      <p:sp>
        <p:nvSpPr>
          <p:cNvPr id="6" name="Slide Number Placeholder 5"/>
          <p:cNvSpPr>
            <a:spLocks noGrp="1"/>
          </p:cNvSpPr>
          <p:nvPr>
            <p:ph type="sldNum" sz="quarter" idx="4"/>
          </p:nvPr>
        </p:nvSpPr>
        <p:spPr>
          <a:xfrm>
            <a:off x="8456930" y="6343404"/>
            <a:ext cx="274320" cy="135890"/>
          </a:xfrm>
          <a:prstGeom prst="rect">
            <a:avLst/>
          </a:prstGeom>
        </p:spPr>
        <p:txBody>
          <a:bodyPr vert="horz" lIns="0" tIns="0" rIns="0" bIns="0" rtlCol="0" anchor="t" anchorCtr="0"/>
          <a:lstStyle>
            <a:lvl1pPr algn="r">
              <a:defRPr sz="900">
                <a:solidFill>
                  <a:srgbClr val="898989"/>
                </a:solidFill>
                <a:latin typeface="+mn-lt"/>
              </a:defRPr>
            </a:lvl1pPr>
          </a:lstStyle>
          <a:p>
            <a:pPr eaLnBrk="1" fontAlgn="auto" hangingPunct="1">
              <a:spcBef>
                <a:spcPts val="0"/>
              </a:spcBef>
              <a:spcAft>
                <a:spcPts val="0"/>
              </a:spcAft>
            </a:pPr>
            <a:fld id="{0D558541-60C9-42A2-8392-FF12533A6B7A}" type="slidenum">
              <a:rPr lang="en-US" smtClean="0">
                <a:ea typeface="+mn-ea"/>
              </a:rPr>
              <a:pPr eaLnBrk="1" fontAlgn="auto" hangingPunct="1">
                <a:spcBef>
                  <a:spcPts val="0"/>
                </a:spcBef>
                <a:spcAft>
                  <a:spcPts val="0"/>
                </a:spcAft>
              </a:pPr>
              <a:t>‹#›</a:t>
            </a:fld>
            <a:endParaRPr lang="en-US" dirty="0">
              <a:ea typeface="+mn-ea"/>
            </a:endParaRPr>
          </a:p>
        </p:txBody>
      </p:sp>
      <p:pic>
        <p:nvPicPr>
          <p:cNvPr id="12" name="Picture 11"/>
          <p:cNvPicPr>
            <a:picLocks noChangeAspect="1"/>
          </p:cNvPicPr>
          <p:nvPr/>
        </p:nvPicPr>
        <p:blipFill rotWithShape="1">
          <a:blip r:embed="rId37" cstate="print">
            <a:extLst>
              <a:ext uri="{28A0092B-C50C-407E-A947-70E740481C1C}">
                <a14:useLocalDpi xmlns:a14="http://schemas.microsoft.com/office/drawing/2010/main" val="0"/>
              </a:ext>
            </a:extLst>
          </a:blip>
          <a:srcRect l="3861" t="3741" r="3511" b="3000"/>
          <a:stretch/>
        </p:blipFill>
        <p:spPr>
          <a:xfrm>
            <a:off x="396954" y="6206558"/>
            <a:ext cx="491013" cy="483734"/>
          </a:xfrm>
          <a:prstGeom prst="rect">
            <a:avLst/>
          </a:prstGeom>
        </p:spPr>
      </p:pic>
    </p:spTree>
    <p:extLst>
      <p:ext uri="{BB962C8B-B14F-4D97-AF65-F5344CB8AC3E}">
        <p14:creationId xmlns:p14="http://schemas.microsoft.com/office/powerpoint/2010/main" val="218182558"/>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 id="2147483875" r:id="rId25"/>
    <p:sldLayoutId id="2147483876" r:id="rId26"/>
    <p:sldLayoutId id="2147483877" r:id="rId27"/>
    <p:sldLayoutId id="2147483878" r:id="rId28"/>
    <p:sldLayoutId id="2147483879" r:id="rId29"/>
    <p:sldLayoutId id="2147483880" r:id="rId30"/>
    <p:sldLayoutId id="2147483881" r:id="rId31"/>
    <p:sldLayoutId id="2147483882" r:id="rId32"/>
    <p:sldLayoutId id="2147483883" r:id="rId33"/>
    <p:sldLayoutId id="2147483884" r:id="rId34"/>
    <p:sldLayoutId id="2147483885" r:id="rId35"/>
  </p:sldLayoutIdLst>
  <p:hf hdr="0" ftr="0"/>
  <p:txStyles>
    <p:titleStyle>
      <a:lvl1pPr algn="l" defTabSz="914400" rtl="0" eaLnBrk="1" latinLnBrk="0" hangingPunct="1">
        <a:lnSpc>
          <a:spcPct val="90000"/>
        </a:lnSpc>
        <a:spcBef>
          <a:spcPct val="0"/>
        </a:spcBef>
        <a:buNone/>
        <a:defRPr sz="3200" kern="1200" spc="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itchFamily="34" charset="0"/>
        <a:buNone/>
        <a:defRPr sz="2800" kern="1200" spc="0" baseline="0">
          <a:solidFill>
            <a:schemeClr val="tx1"/>
          </a:solidFill>
          <a:latin typeface="+mn-lt"/>
          <a:ea typeface="+mn-ea"/>
          <a:cs typeface="+mn-cs"/>
        </a:defRPr>
      </a:lvl1pPr>
      <a:lvl2pPr marL="203200" indent="-182563" algn="l" defTabSz="914400" rtl="0" eaLnBrk="1" latinLnBrk="0" hangingPunct="1">
        <a:lnSpc>
          <a:spcPct val="100000"/>
        </a:lnSpc>
        <a:spcBef>
          <a:spcPts val="1000"/>
        </a:spcBef>
        <a:buFont typeface="Arial" pitchFamily="34" charset="0"/>
        <a:buChar char="•"/>
        <a:defRPr sz="2000" kern="1200" spc="0">
          <a:solidFill>
            <a:schemeClr val="tx1"/>
          </a:solidFill>
          <a:latin typeface="+mn-lt"/>
          <a:ea typeface="+mn-ea"/>
          <a:cs typeface="+mn-cs"/>
        </a:defRPr>
      </a:lvl2pPr>
      <a:lvl3pPr marL="400050" indent="-195263" algn="l" defTabSz="914400" rtl="0" eaLnBrk="1" latinLnBrk="0" hangingPunct="1">
        <a:lnSpc>
          <a:spcPct val="100000"/>
        </a:lnSpc>
        <a:spcBef>
          <a:spcPts val="800"/>
        </a:spcBef>
        <a:buFont typeface="GE Inspira Pitch" panose="020F0603030400020203" pitchFamily="34" charset="0"/>
        <a:buChar char="–"/>
        <a:defRPr sz="1800" kern="1200" spc="0">
          <a:solidFill>
            <a:schemeClr val="tx1"/>
          </a:solidFill>
          <a:latin typeface="+mn-lt"/>
          <a:ea typeface="+mn-ea"/>
          <a:cs typeface="+mn-cs"/>
        </a:defRPr>
      </a:lvl3pPr>
      <a:lvl4pPr marL="555625" indent="-166688" algn="l" defTabSz="914400" rtl="0" eaLnBrk="1" latinLnBrk="0" hangingPunct="1">
        <a:lnSpc>
          <a:spcPct val="100000"/>
        </a:lnSpc>
        <a:spcBef>
          <a:spcPts val="600"/>
        </a:spcBef>
        <a:buFont typeface="Arial" pitchFamily="34" charset="0"/>
        <a:buChar char="•"/>
        <a:defRPr sz="1600" kern="1200" spc="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EF4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9094" y="551747"/>
            <a:ext cx="8352156" cy="102100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381000" y="1630680"/>
            <a:ext cx="8350250" cy="443769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1543050" y="6352302"/>
            <a:ext cx="2971800" cy="135890"/>
          </a:xfrm>
          <a:prstGeom prst="rect">
            <a:avLst/>
          </a:prstGeom>
        </p:spPr>
        <p:txBody>
          <a:bodyPr vert="horz" lIns="0" tIns="0" rIns="0" bIns="0" rtlCol="0" anchor="t" anchorCtr="0"/>
          <a:lstStyle>
            <a:lvl1pPr algn="r">
              <a:defRPr sz="900">
                <a:solidFill>
                  <a:srgbClr val="898989"/>
                </a:solidFill>
                <a:latin typeface="+mn-lt"/>
              </a:defRPr>
            </a:lvl1pPr>
          </a:lstStyle>
          <a:p>
            <a:pPr eaLnBrk="1" fontAlgn="auto" hangingPunct="1">
              <a:spcBef>
                <a:spcPts val="0"/>
              </a:spcBef>
              <a:spcAft>
                <a:spcPts val="0"/>
              </a:spcAft>
            </a:pPr>
            <a:r>
              <a:rPr lang="en-US" dirty="0">
                <a:ea typeface="+mn-ea"/>
              </a:rPr>
              <a:t>Title or Job Number | XX Month 201X</a:t>
            </a:r>
          </a:p>
        </p:txBody>
      </p:sp>
      <p:sp>
        <p:nvSpPr>
          <p:cNvPr id="6" name="Slide Number Placeholder 5"/>
          <p:cNvSpPr>
            <a:spLocks noGrp="1"/>
          </p:cNvSpPr>
          <p:nvPr>
            <p:ph type="sldNum" sz="quarter" idx="4"/>
          </p:nvPr>
        </p:nvSpPr>
        <p:spPr>
          <a:xfrm>
            <a:off x="8456930" y="6343404"/>
            <a:ext cx="274320" cy="135890"/>
          </a:xfrm>
          <a:prstGeom prst="rect">
            <a:avLst/>
          </a:prstGeom>
        </p:spPr>
        <p:txBody>
          <a:bodyPr vert="horz" lIns="0" tIns="0" rIns="0" bIns="0" rtlCol="0" anchor="t" anchorCtr="0"/>
          <a:lstStyle>
            <a:lvl1pPr algn="r">
              <a:defRPr sz="900">
                <a:solidFill>
                  <a:srgbClr val="898989"/>
                </a:solidFill>
                <a:latin typeface="+mn-lt"/>
              </a:defRPr>
            </a:lvl1pPr>
          </a:lstStyle>
          <a:p>
            <a:pPr eaLnBrk="1" fontAlgn="auto" hangingPunct="1">
              <a:spcBef>
                <a:spcPts val="0"/>
              </a:spcBef>
              <a:spcAft>
                <a:spcPts val="0"/>
              </a:spcAft>
            </a:pPr>
            <a:fld id="{0D558541-60C9-42A2-8392-FF12533A6B7A}" type="slidenum">
              <a:rPr lang="en-US" smtClean="0">
                <a:ea typeface="+mn-ea"/>
              </a:rPr>
              <a:pPr eaLnBrk="1" fontAlgn="auto" hangingPunct="1">
                <a:spcBef>
                  <a:spcPts val="0"/>
                </a:spcBef>
                <a:spcAft>
                  <a:spcPts val="0"/>
                </a:spcAft>
              </a:pPr>
              <a:t>‹#›</a:t>
            </a:fld>
            <a:endParaRPr lang="en-US" dirty="0">
              <a:ea typeface="+mn-ea"/>
            </a:endParaRPr>
          </a:p>
        </p:txBody>
      </p:sp>
      <p:pic>
        <p:nvPicPr>
          <p:cNvPr id="12" name="Picture 11"/>
          <p:cNvPicPr>
            <a:picLocks noChangeAspect="1"/>
          </p:cNvPicPr>
          <p:nvPr/>
        </p:nvPicPr>
        <p:blipFill rotWithShape="1">
          <a:blip r:embed="rId37" cstate="print">
            <a:extLst>
              <a:ext uri="{28A0092B-C50C-407E-A947-70E740481C1C}">
                <a14:useLocalDpi xmlns:a14="http://schemas.microsoft.com/office/drawing/2010/main" val="0"/>
              </a:ext>
            </a:extLst>
          </a:blip>
          <a:srcRect l="3861" t="3741" r="3511" b="3000"/>
          <a:stretch/>
        </p:blipFill>
        <p:spPr>
          <a:xfrm>
            <a:off x="396954" y="6206558"/>
            <a:ext cx="491013" cy="483734"/>
          </a:xfrm>
          <a:prstGeom prst="rect">
            <a:avLst/>
          </a:prstGeom>
        </p:spPr>
      </p:pic>
    </p:spTree>
    <p:extLst>
      <p:ext uri="{BB962C8B-B14F-4D97-AF65-F5344CB8AC3E}">
        <p14:creationId xmlns:p14="http://schemas.microsoft.com/office/powerpoint/2010/main" val="493538242"/>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3908" r:id="rId22"/>
    <p:sldLayoutId id="2147483909" r:id="rId23"/>
    <p:sldLayoutId id="2147483910" r:id="rId24"/>
    <p:sldLayoutId id="2147483911" r:id="rId25"/>
    <p:sldLayoutId id="2147483912" r:id="rId26"/>
    <p:sldLayoutId id="2147483913" r:id="rId27"/>
    <p:sldLayoutId id="2147483914" r:id="rId28"/>
    <p:sldLayoutId id="2147483915" r:id="rId29"/>
    <p:sldLayoutId id="2147483916" r:id="rId30"/>
    <p:sldLayoutId id="2147483917" r:id="rId31"/>
    <p:sldLayoutId id="2147483918" r:id="rId32"/>
    <p:sldLayoutId id="2147483919" r:id="rId33"/>
    <p:sldLayoutId id="2147483920" r:id="rId34"/>
    <p:sldLayoutId id="2147483921" r:id="rId35"/>
  </p:sldLayoutIdLst>
  <p:hf hdr="0" ftr="0"/>
  <p:txStyles>
    <p:titleStyle>
      <a:lvl1pPr algn="l" defTabSz="914400" rtl="0" eaLnBrk="1" latinLnBrk="0" hangingPunct="1">
        <a:lnSpc>
          <a:spcPct val="90000"/>
        </a:lnSpc>
        <a:spcBef>
          <a:spcPct val="0"/>
        </a:spcBef>
        <a:buNone/>
        <a:defRPr sz="3200" kern="1200" spc="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itchFamily="34" charset="0"/>
        <a:buNone/>
        <a:defRPr sz="2800" kern="1200" spc="0" baseline="0">
          <a:solidFill>
            <a:schemeClr val="tx1"/>
          </a:solidFill>
          <a:latin typeface="+mn-lt"/>
          <a:ea typeface="+mn-ea"/>
          <a:cs typeface="+mn-cs"/>
        </a:defRPr>
      </a:lvl1pPr>
      <a:lvl2pPr marL="203200" indent="-182563" algn="l" defTabSz="914400" rtl="0" eaLnBrk="1" latinLnBrk="0" hangingPunct="1">
        <a:lnSpc>
          <a:spcPct val="100000"/>
        </a:lnSpc>
        <a:spcBef>
          <a:spcPts val="1000"/>
        </a:spcBef>
        <a:buFont typeface="Arial" pitchFamily="34" charset="0"/>
        <a:buChar char="•"/>
        <a:defRPr sz="2000" kern="1200" spc="0">
          <a:solidFill>
            <a:schemeClr val="tx1"/>
          </a:solidFill>
          <a:latin typeface="+mn-lt"/>
          <a:ea typeface="+mn-ea"/>
          <a:cs typeface="+mn-cs"/>
        </a:defRPr>
      </a:lvl2pPr>
      <a:lvl3pPr marL="400050" indent="-195263" algn="l" defTabSz="914400" rtl="0" eaLnBrk="1" latinLnBrk="0" hangingPunct="1">
        <a:lnSpc>
          <a:spcPct val="100000"/>
        </a:lnSpc>
        <a:spcBef>
          <a:spcPts val="800"/>
        </a:spcBef>
        <a:buFont typeface="GE Inspira Pitch" panose="020F0603030400020203" pitchFamily="34" charset="0"/>
        <a:buChar char="–"/>
        <a:defRPr sz="1800" kern="1200" spc="0">
          <a:solidFill>
            <a:schemeClr val="tx1"/>
          </a:solidFill>
          <a:latin typeface="+mn-lt"/>
          <a:ea typeface="+mn-ea"/>
          <a:cs typeface="+mn-cs"/>
        </a:defRPr>
      </a:lvl3pPr>
      <a:lvl4pPr marL="555625" indent="-166688" algn="l" defTabSz="914400" rtl="0" eaLnBrk="1" latinLnBrk="0" hangingPunct="1">
        <a:lnSpc>
          <a:spcPct val="100000"/>
        </a:lnSpc>
        <a:spcBef>
          <a:spcPts val="600"/>
        </a:spcBef>
        <a:buFont typeface="Arial" pitchFamily="34" charset="0"/>
        <a:buChar char="•"/>
        <a:defRPr sz="1600" kern="1200" spc="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1.png"/><Relationship Id="rId4" Type="http://schemas.openxmlformats.org/officeDocument/2006/relationships/image" Target="../media/image21.jpe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5.gif"/></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1.tiff"/><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3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34464"/>
            <a:ext cx="10439400" cy="8143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838200" y="4078219"/>
            <a:ext cx="10439400" cy="2855981"/>
          </a:xfrm>
          <a:prstGeom prst="rect">
            <a:avLst/>
          </a:prstGeom>
          <a:gradFill flip="none" rotWithShape="1">
            <a:gsLst>
              <a:gs pos="0">
                <a:srgbClr val="008BB4">
                  <a:shade val="30000"/>
                  <a:satMod val="115000"/>
                </a:srgbClr>
              </a:gs>
              <a:gs pos="50000">
                <a:srgbClr val="008BB4">
                  <a:shade val="67500"/>
                  <a:satMod val="115000"/>
                </a:srgbClr>
              </a:gs>
              <a:gs pos="100000">
                <a:srgbClr val="008BB4">
                  <a:shade val="100000"/>
                  <a:satMod val="11500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gradFill flip="none" rotWithShape="1">
                <a:gsLst>
                  <a:gs pos="0">
                    <a:srgbClr val="008BB4">
                      <a:shade val="30000"/>
                      <a:satMod val="115000"/>
                    </a:srgbClr>
                  </a:gs>
                  <a:gs pos="50000">
                    <a:srgbClr val="008BB4">
                      <a:shade val="67500"/>
                      <a:satMod val="115000"/>
                    </a:srgbClr>
                  </a:gs>
                  <a:gs pos="100000">
                    <a:srgbClr val="008BB4">
                      <a:shade val="100000"/>
                      <a:satMod val="115000"/>
                    </a:srgbClr>
                  </a:gs>
                </a:gsLst>
                <a:lin ang="5400000" scaled="1"/>
                <a:tileRect/>
              </a:gra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349" y="3305551"/>
            <a:ext cx="2450795" cy="580649"/>
          </a:xfrm>
          <a:prstGeom prst="rect">
            <a:avLst/>
          </a:prstGeom>
        </p:spPr>
      </p:pic>
      <p:sp>
        <p:nvSpPr>
          <p:cNvPr id="11" name="Title 1"/>
          <p:cNvSpPr txBox="1">
            <a:spLocks/>
          </p:cNvSpPr>
          <p:nvPr/>
        </p:nvSpPr>
        <p:spPr>
          <a:xfrm>
            <a:off x="332999" y="4461152"/>
            <a:ext cx="5305801" cy="1177648"/>
          </a:xfrm>
          <a:prstGeom prst="rect">
            <a:avLst/>
          </a:prstGeom>
          <a:effectLst>
            <a:outerShdw blurRad="50800" dist="38100" dir="5400000" algn="t" rotWithShape="0">
              <a:prstClr val="black">
                <a:alpha val="24000"/>
              </a:prstClr>
            </a:outerShdw>
          </a:effectLst>
        </p:spPr>
        <p:txBody>
          <a:bodyPr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smtClean="0">
                <a:solidFill>
                  <a:schemeClr val="bg1"/>
                </a:solidFill>
                <a:latin typeface="Arial" panose="020B0604020202020204" pitchFamily="34" charset="0"/>
                <a:cs typeface="Arial" panose="020B0604020202020204" pitchFamily="34" charset="0"/>
              </a:rPr>
              <a:t>Beyond </a:t>
            </a:r>
            <a:r>
              <a:rPr lang="en-US" sz="3000" dirty="0">
                <a:solidFill>
                  <a:schemeClr val="bg1"/>
                </a:solidFill>
                <a:latin typeface="Arial" panose="020B0604020202020204" pitchFamily="34" charset="0"/>
                <a:cs typeface="Arial" panose="020B0604020202020204" pitchFamily="34" charset="0"/>
              </a:rPr>
              <a:t>3-D: Recapitulating </a:t>
            </a:r>
            <a:r>
              <a:rPr lang="en-US" sz="3000" dirty="0" smtClean="0">
                <a:solidFill>
                  <a:schemeClr val="bg1"/>
                </a:solidFill>
                <a:latin typeface="Arial" panose="020B0604020202020204" pitchFamily="34" charset="0"/>
                <a:cs typeface="Arial" panose="020B0604020202020204" pitchFamily="34" charset="0"/>
              </a:rPr>
              <a:t>Nature </a:t>
            </a:r>
            <a:r>
              <a:rPr lang="en-US" sz="3000" dirty="0">
                <a:solidFill>
                  <a:schemeClr val="bg1"/>
                </a:solidFill>
                <a:latin typeface="Arial" panose="020B0604020202020204" pitchFamily="34" charset="0"/>
                <a:cs typeface="Arial" panose="020B0604020202020204" pitchFamily="34" charset="0"/>
              </a:rPr>
              <a:t>for Optimal </a:t>
            </a:r>
            <a:r>
              <a:rPr lang="en-US" sz="3000" dirty="0" smtClean="0">
                <a:solidFill>
                  <a:schemeClr val="bg1"/>
                </a:solidFill>
                <a:latin typeface="Arial" panose="020B0604020202020204" pitchFamily="34" charset="0"/>
                <a:cs typeface="Arial" panose="020B0604020202020204" pitchFamily="34" charset="0"/>
              </a:rPr>
              <a:t>Bioproduction</a:t>
            </a:r>
            <a:endParaRPr lang="en-US" sz="3000" b="1" dirty="0">
              <a:solidFill>
                <a:schemeClr val="bg1"/>
              </a:solidFill>
              <a:latin typeface="Arial" panose="020B0604020202020204" pitchFamily="34" charset="0"/>
              <a:ea typeface="Open Sans" charset="0"/>
              <a:cs typeface="Arial" panose="020B0604020202020204" pitchFamily="34" charset="0"/>
            </a:endParaRPr>
          </a:p>
        </p:txBody>
      </p:sp>
      <p:sp>
        <p:nvSpPr>
          <p:cNvPr id="12" name="Subtitle 2"/>
          <p:cNvSpPr txBox="1">
            <a:spLocks/>
          </p:cNvSpPr>
          <p:nvPr/>
        </p:nvSpPr>
        <p:spPr>
          <a:xfrm>
            <a:off x="332997" y="6006277"/>
            <a:ext cx="8506201"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i="1" dirty="0" smtClean="0">
                <a:solidFill>
                  <a:schemeClr val="bg1"/>
                </a:solidFill>
                <a:latin typeface="Arial" panose="020B0604020202020204" pitchFamily="34" charset="0"/>
                <a:ea typeface="Libre Baskerville" charset="0"/>
                <a:cs typeface="Arial" panose="020B0604020202020204" pitchFamily="34" charset="0"/>
              </a:rPr>
              <a:t>By John J. S. Cadwell</a:t>
            </a:r>
            <a:endParaRPr lang="en-US" sz="1400" b="1" dirty="0">
              <a:solidFill>
                <a:schemeClr val="bg1"/>
              </a:solidFill>
              <a:latin typeface="Arial" panose="020B0604020202020204" pitchFamily="34" charset="0"/>
              <a:ea typeface="Libre Baskerville" charset="0"/>
              <a:cs typeface="Arial" panose="020B0604020202020204" pitchFamily="34" charset="0"/>
            </a:endParaRPr>
          </a:p>
        </p:txBody>
      </p:sp>
      <p:sp>
        <p:nvSpPr>
          <p:cNvPr id="13" name="Rectangle 12"/>
          <p:cNvSpPr/>
          <p:nvPr/>
        </p:nvSpPr>
        <p:spPr>
          <a:xfrm>
            <a:off x="440531" y="5792050"/>
            <a:ext cx="827094"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5704975" y="5943600"/>
            <a:ext cx="3125599" cy="369332"/>
          </a:xfrm>
          <a:prstGeom prst="rect">
            <a:avLst/>
          </a:prstGeom>
        </p:spPr>
        <p:txBody>
          <a:bodyPr wrap="none">
            <a:spAutoFit/>
          </a:bodyPr>
          <a:lstStyle/>
          <a:p>
            <a:r>
              <a:rPr lang="en-US" sz="1800" b="1" dirty="0">
                <a:solidFill>
                  <a:srgbClr val="9FE8FF"/>
                </a:solidFill>
                <a:latin typeface="Arial" panose="020B0604020202020204" pitchFamily="34" charset="0"/>
                <a:ea typeface="Libre Baskerville" charset="0"/>
                <a:cs typeface="Arial" panose="020B0604020202020204" pitchFamily="34" charset="0"/>
              </a:rPr>
              <a:t>www.fibercellsystems.com</a:t>
            </a:r>
            <a:endParaRPr lang="en-US" dirty="0">
              <a:solidFill>
                <a:srgbClr val="9FE8FF"/>
              </a:solidFill>
              <a:latin typeface="Arial" panose="020B0604020202020204" pitchFamily="34" charset="0"/>
              <a:cs typeface="Arial" panose="020B0604020202020204" pitchFamily="34" charset="0"/>
            </a:endParaRPr>
          </a:p>
        </p:txBody>
      </p:sp>
      <p:pic>
        <p:nvPicPr>
          <p:cNvPr id="20" name="Picture 4" descr="http://www.fibercellsystems.com/wp-content/themes/fibercell/images/layout/lab-equipmen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7642" y="4423009"/>
            <a:ext cx="1399634" cy="1369041"/>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032" name="Picture 8" descr="jbc_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2580" y="4427733"/>
            <a:ext cx="1332400" cy="1369041"/>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0886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204" y="887922"/>
            <a:ext cx="3269368" cy="352904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7568" y="1922834"/>
            <a:ext cx="3778321" cy="2915604"/>
          </a:xfrm>
          <a:prstGeom prst="rect">
            <a:avLst/>
          </a:prstGeom>
        </p:spPr>
      </p:pic>
    </p:spTree>
    <p:extLst>
      <p:ext uri="{BB962C8B-B14F-4D97-AF65-F5344CB8AC3E}">
        <p14:creationId xmlns:p14="http://schemas.microsoft.com/office/powerpoint/2010/main" val="23272984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6131552"/>
            <a:ext cx="1779688" cy="421648"/>
          </a:xfrm>
          <a:prstGeom prst="rect">
            <a:avLst/>
          </a:prstGeom>
        </p:spPr>
      </p:pic>
      <p:sp>
        <p:nvSpPr>
          <p:cNvPr id="9" name="Rectangle 8"/>
          <p:cNvSpPr/>
          <p:nvPr/>
        </p:nvSpPr>
        <p:spPr>
          <a:xfrm>
            <a:off x="6776673" y="6291590"/>
            <a:ext cx="2138727" cy="261610"/>
          </a:xfrm>
          <a:prstGeom prst="rect">
            <a:avLst/>
          </a:prstGeom>
        </p:spPr>
        <p:txBody>
          <a:bodyPr wrap="none">
            <a:spAutoFit/>
          </a:bodyPr>
          <a:lstStyle/>
          <a:p>
            <a:r>
              <a:rPr lang="en-US" sz="1050" b="1" dirty="0">
                <a:solidFill>
                  <a:srgbClr val="008BB4"/>
                </a:solidFill>
                <a:latin typeface="Montserrat" panose="02000505000000020004" pitchFamily="2" charset="0"/>
                <a:ea typeface="Libre Baskerville" charset="0"/>
                <a:cs typeface="Libre Baskerville" charset="0"/>
              </a:rPr>
              <a:t>www.fibercellsystems.com</a:t>
            </a:r>
            <a:endParaRPr lang="en-US" sz="1400" dirty="0">
              <a:solidFill>
                <a:srgbClr val="008BB4"/>
              </a:solidFill>
            </a:endParaRPr>
          </a:p>
        </p:txBody>
      </p:sp>
      <p:sp>
        <p:nvSpPr>
          <p:cNvPr id="31746" name="Rectangle 2"/>
          <p:cNvSpPr>
            <a:spLocks noGrp="1" noChangeArrowheads="1"/>
          </p:cNvSpPr>
          <p:nvPr>
            <p:ph type="title" idx="4294967295"/>
          </p:nvPr>
        </p:nvSpPr>
        <p:spPr>
          <a:xfrm>
            <a:off x="609600" y="152400"/>
            <a:ext cx="7772400" cy="1143000"/>
          </a:xfrm>
        </p:spPr>
        <p:txBody>
          <a:bodyPr>
            <a:normAutofit/>
          </a:bodyPr>
          <a:lstStyle/>
          <a:p>
            <a:pPr algn="l" eaLnBrk="1" hangingPunct="1"/>
            <a:r>
              <a:rPr lang="en-US" sz="3200" b="1" dirty="0">
                <a:solidFill>
                  <a:srgbClr val="008BB4"/>
                </a:solidFill>
                <a:latin typeface="Arial" panose="020B0604020202020204" pitchFamily="34" charset="0"/>
                <a:cs typeface="Arial" panose="020B0604020202020204" pitchFamily="34" charset="0"/>
              </a:rPr>
              <a:t>In the Laboratory</a:t>
            </a:r>
          </a:p>
        </p:txBody>
      </p:sp>
      <p:sp>
        <p:nvSpPr>
          <p:cNvPr id="31748" name="Rectangle 4"/>
          <p:cNvSpPr>
            <a:spLocks noGrp="1" noChangeArrowheads="1"/>
          </p:cNvSpPr>
          <p:nvPr>
            <p:ph idx="4294967295"/>
          </p:nvPr>
        </p:nvSpPr>
        <p:spPr>
          <a:xfrm>
            <a:off x="696906" y="1371600"/>
            <a:ext cx="3875094" cy="4114800"/>
          </a:xfrm>
        </p:spPr>
        <p:txBody>
          <a:bodyPr>
            <a:normAutofit/>
          </a:bodyPr>
          <a:lstStyle/>
          <a:p>
            <a:pPr eaLnBrk="1" hangingPunct="1"/>
            <a:r>
              <a:rPr lang="en-US" sz="2400" dirty="0">
                <a:solidFill>
                  <a:schemeClr val="tx1">
                    <a:lumMod val="85000"/>
                    <a:lumOff val="15000"/>
                  </a:schemeClr>
                </a:solidFill>
                <a:latin typeface="Arial" panose="020B0604020202020204" pitchFamily="34" charset="0"/>
                <a:cs typeface="Arial" panose="020B0604020202020204" pitchFamily="34" charset="0"/>
              </a:rPr>
              <a:t>Fits in any standard sized incubator</a:t>
            </a:r>
          </a:p>
          <a:p>
            <a:pPr eaLnBrk="1" hangingPunct="1"/>
            <a:r>
              <a:rPr lang="en-US" sz="2400" dirty="0">
                <a:solidFill>
                  <a:schemeClr val="tx1">
                    <a:lumMod val="85000"/>
                    <a:lumOff val="15000"/>
                  </a:schemeClr>
                </a:solidFill>
                <a:latin typeface="Arial" panose="020B0604020202020204" pitchFamily="34" charset="0"/>
                <a:cs typeface="Arial" panose="020B0604020202020204" pitchFamily="34" charset="0"/>
              </a:rPr>
              <a:t>Gas controlled by incubator</a:t>
            </a:r>
          </a:p>
          <a:p>
            <a:pPr eaLnBrk="1" hangingPunct="1"/>
            <a:r>
              <a:rPr lang="en-US" sz="2400" dirty="0">
                <a:solidFill>
                  <a:schemeClr val="tx1">
                    <a:lumMod val="85000"/>
                    <a:lumOff val="15000"/>
                  </a:schemeClr>
                </a:solidFill>
                <a:latin typeface="Arial" panose="020B0604020202020204" pitchFamily="34" charset="0"/>
                <a:cs typeface="Arial" panose="020B0604020202020204" pitchFamily="34" charset="0"/>
              </a:rPr>
              <a:t>Temperature controlled by incubator</a:t>
            </a:r>
          </a:p>
          <a:p>
            <a:pPr eaLnBrk="1" hangingPunct="1"/>
            <a:r>
              <a:rPr lang="en-US" sz="2400" dirty="0">
                <a:solidFill>
                  <a:schemeClr val="tx1">
                    <a:lumMod val="85000"/>
                    <a:lumOff val="15000"/>
                  </a:schemeClr>
                </a:solidFill>
                <a:latin typeface="Arial" panose="020B0604020202020204" pitchFamily="34" charset="0"/>
                <a:cs typeface="Arial" panose="020B0604020202020204" pitchFamily="34" charset="0"/>
              </a:rPr>
              <a:t>Thin cord for power</a:t>
            </a:r>
          </a:p>
        </p:txBody>
      </p:sp>
      <p:pic>
        <p:nvPicPr>
          <p:cNvPr id="6" name="Picture 5" descr="100_0145.JPG"/>
          <p:cNvPicPr>
            <a:picLocks noChangeAspect="1"/>
          </p:cNvPicPr>
          <p:nvPr/>
        </p:nvPicPr>
        <p:blipFill rotWithShape="1">
          <a:blip r:embed="rId4" cstate="print"/>
          <a:srcRect b="10607"/>
          <a:stretch/>
        </p:blipFill>
        <p:spPr>
          <a:xfrm>
            <a:off x="4876800" y="1447800"/>
            <a:ext cx="3343324" cy="2724705"/>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714662" y="990600"/>
            <a:ext cx="827094"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8">
                                            <p:txEl>
                                              <p:pRg st="0" end="0"/>
                                            </p:txEl>
                                          </p:spTgt>
                                        </p:tgtEl>
                                        <p:attrNameLst>
                                          <p:attrName>style.visibility</p:attrName>
                                        </p:attrNameLst>
                                      </p:cBhvr>
                                      <p:to>
                                        <p:strVal val="visible"/>
                                      </p:to>
                                    </p:set>
                                    <p:animEffect transition="in" filter="fade">
                                      <p:cBhvr>
                                        <p:cTn id="7" dur="500"/>
                                        <p:tgtEl>
                                          <p:spTgt spid="317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48">
                                            <p:txEl>
                                              <p:pRg st="1" end="1"/>
                                            </p:txEl>
                                          </p:spTgt>
                                        </p:tgtEl>
                                        <p:attrNameLst>
                                          <p:attrName>style.visibility</p:attrName>
                                        </p:attrNameLst>
                                      </p:cBhvr>
                                      <p:to>
                                        <p:strVal val="visible"/>
                                      </p:to>
                                    </p:set>
                                    <p:animEffect transition="in" filter="fade">
                                      <p:cBhvr>
                                        <p:cTn id="12" dur="500"/>
                                        <p:tgtEl>
                                          <p:spTgt spid="3174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748">
                                            <p:txEl>
                                              <p:pRg st="2" end="2"/>
                                            </p:txEl>
                                          </p:spTgt>
                                        </p:tgtEl>
                                        <p:attrNameLst>
                                          <p:attrName>style.visibility</p:attrName>
                                        </p:attrNameLst>
                                      </p:cBhvr>
                                      <p:to>
                                        <p:strVal val="visible"/>
                                      </p:to>
                                    </p:set>
                                    <p:animEffect transition="in" filter="fade">
                                      <p:cBhvr>
                                        <p:cTn id="17" dur="500"/>
                                        <p:tgtEl>
                                          <p:spTgt spid="3174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748">
                                            <p:txEl>
                                              <p:pRg st="3" end="3"/>
                                            </p:txEl>
                                          </p:spTgt>
                                        </p:tgtEl>
                                        <p:attrNameLst>
                                          <p:attrName>style.visibility</p:attrName>
                                        </p:attrNameLst>
                                      </p:cBhvr>
                                      <p:to>
                                        <p:strVal val="visible"/>
                                      </p:to>
                                    </p:set>
                                    <p:animEffect transition="in" filter="fade">
                                      <p:cBhvr>
                                        <p:cTn id="22" dur="500"/>
                                        <p:tgtEl>
                                          <p:spTgt spid="3174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609600" y="152400"/>
            <a:ext cx="8534400" cy="1143000"/>
          </a:xfrm>
        </p:spPr>
        <p:txBody>
          <a:bodyPr>
            <a:normAutofit/>
          </a:bodyPr>
          <a:lstStyle/>
          <a:p>
            <a:pPr algn="l"/>
            <a:r>
              <a:rPr lang="en-US" sz="3200" b="1" dirty="0">
                <a:solidFill>
                  <a:srgbClr val="008BB4"/>
                </a:solidFill>
                <a:latin typeface="Arial" panose="020B0604020202020204" pitchFamily="34" charset="0"/>
                <a:cs typeface="Arial" panose="020B0604020202020204" pitchFamily="34" charset="0"/>
              </a:rPr>
              <a:t>Working with the cartridge</a:t>
            </a:r>
          </a:p>
        </p:txBody>
      </p:sp>
      <p:pic>
        <p:nvPicPr>
          <p:cNvPr id="33796" name="Picture 8"/>
          <p:cNvPicPr>
            <a:picLocks noGrp="1" noChangeAspect="1" noChangeArrowheads="1"/>
          </p:cNvPicPr>
          <p:nvPr>
            <p:ph idx="4294967295"/>
          </p:nvPr>
        </p:nvPicPr>
        <p:blipFill>
          <a:blip r:embed="rId3" cstate="print"/>
          <a:srcRect r="-10001" b="-10001"/>
          <a:stretch>
            <a:fillRect/>
          </a:stretch>
        </p:blipFill>
        <p:spPr>
          <a:xfrm>
            <a:off x="4800600" y="1447800"/>
            <a:ext cx="3759200" cy="2819400"/>
          </a:xfrm>
          <a:prstGeom prst="rect">
            <a:avLst/>
          </a:prstGeom>
          <a:ln>
            <a:noFill/>
          </a:ln>
          <a:effectLst>
            <a:outerShdw blurRad="292100" dist="139700" dir="2700000" algn="tl" rotWithShape="0">
              <a:srgbClr val="333333">
                <a:alpha val="65000"/>
              </a:srgbClr>
            </a:outerShdw>
          </a:effectLst>
        </p:spPr>
      </p:pic>
      <p:sp>
        <p:nvSpPr>
          <p:cNvPr id="33795" name="Rectangle 3"/>
          <p:cNvSpPr>
            <a:spLocks noGrp="1" noChangeArrowheads="1"/>
          </p:cNvSpPr>
          <p:nvPr>
            <p:ph type="body" sz="half" idx="4294967295"/>
          </p:nvPr>
        </p:nvSpPr>
        <p:spPr>
          <a:xfrm>
            <a:off x="685800" y="1447800"/>
            <a:ext cx="3886200" cy="4114800"/>
          </a:xfrm>
        </p:spPr>
        <p:txBody>
          <a:bodyPr>
            <a:normAutofit/>
          </a:bodyPr>
          <a:lstStyle/>
          <a:p>
            <a:pPr eaLnBrk="1" hangingPunct="1"/>
            <a:r>
              <a:rPr lang="en-US" sz="2400" dirty="0">
                <a:solidFill>
                  <a:schemeClr val="tx1">
                    <a:lumMod val="85000"/>
                    <a:lumOff val="15000"/>
                  </a:schemeClr>
                </a:solidFill>
                <a:latin typeface="Arial" panose="020B0604020202020204" pitchFamily="34" charset="0"/>
                <a:cs typeface="Arial" panose="020B0604020202020204" pitchFamily="34" charset="0"/>
              </a:rPr>
              <a:t>Moves easily into hood</a:t>
            </a:r>
          </a:p>
          <a:p>
            <a:pPr eaLnBrk="1" hangingPunct="1"/>
            <a:r>
              <a:rPr lang="en-US" sz="2400" dirty="0">
                <a:solidFill>
                  <a:schemeClr val="tx1">
                    <a:lumMod val="85000"/>
                    <a:lumOff val="15000"/>
                  </a:schemeClr>
                </a:solidFill>
                <a:latin typeface="Arial" panose="020B0604020202020204" pitchFamily="34" charset="0"/>
                <a:cs typeface="Arial" panose="020B0604020202020204" pitchFamily="34" charset="0"/>
              </a:rPr>
              <a:t>Good sterile technique always a plus</a:t>
            </a:r>
          </a:p>
          <a:p>
            <a:pPr eaLnBrk="1" hangingPunct="1"/>
            <a:r>
              <a:rPr lang="en-US" sz="2400" dirty="0">
                <a:solidFill>
                  <a:schemeClr val="tx1">
                    <a:lumMod val="85000"/>
                    <a:lumOff val="15000"/>
                  </a:schemeClr>
                </a:solidFill>
                <a:latin typeface="Arial" panose="020B0604020202020204" pitchFamily="34" charset="0"/>
                <a:cs typeface="Arial" panose="020B0604020202020204" pitchFamily="34" charset="0"/>
              </a:rPr>
              <a:t>Maintenance only 15 minutes per day</a:t>
            </a:r>
          </a:p>
          <a:p>
            <a:pPr eaLnBrk="1" hangingPunct="1"/>
            <a:r>
              <a:rPr lang="en-US" sz="2400" dirty="0">
                <a:solidFill>
                  <a:schemeClr val="tx1">
                    <a:lumMod val="85000"/>
                    <a:lumOff val="15000"/>
                  </a:schemeClr>
                </a:solidFill>
                <a:latin typeface="Arial" panose="020B0604020202020204" pitchFamily="34" charset="0"/>
                <a:cs typeface="Arial" panose="020B0604020202020204" pitchFamily="34" charset="0"/>
              </a:rPr>
              <a:t>Harvest product and measure glucose consumption</a:t>
            </a:r>
          </a:p>
        </p:txBody>
      </p:sp>
      <p:sp>
        <p:nvSpPr>
          <p:cNvPr id="5" name="Rectangle 4"/>
          <p:cNvSpPr/>
          <p:nvPr/>
        </p:nvSpPr>
        <p:spPr>
          <a:xfrm>
            <a:off x="762000" y="990600"/>
            <a:ext cx="827094"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fade">
                                      <p:cBhvr>
                                        <p:cTn id="7" dur="500"/>
                                        <p:tgtEl>
                                          <p:spTgt spid="337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795">
                                            <p:txEl>
                                              <p:pRg st="1" end="1"/>
                                            </p:txEl>
                                          </p:spTgt>
                                        </p:tgtEl>
                                        <p:attrNameLst>
                                          <p:attrName>style.visibility</p:attrName>
                                        </p:attrNameLst>
                                      </p:cBhvr>
                                      <p:to>
                                        <p:strVal val="visible"/>
                                      </p:to>
                                    </p:set>
                                    <p:animEffect transition="in" filter="fade">
                                      <p:cBhvr>
                                        <p:cTn id="12" dur="500"/>
                                        <p:tgtEl>
                                          <p:spTgt spid="337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795">
                                            <p:txEl>
                                              <p:pRg st="2" end="2"/>
                                            </p:txEl>
                                          </p:spTgt>
                                        </p:tgtEl>
                                        <p:attrNameLst>
                                          <p:attrName>style.visibility</p:attrName>
                                        </p:attrNameLst>
                                      </p:cBhvr>
                                      <p:to>
                                        <p:strVal val="visible"/>
                                      </p:to>
                                    </p:set>
                                    <p:animEffect transition="in" filter="fade">
                                      <p:cBhvr>
                                        <p:cTn id="17" dur="500"/>
                                        <p:tgtEl>
                                          <p:spTgt spid="337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795">
                                            <p:txEl>
                                              <p:pRg st="3" end="3"/>
                                            </p:txEl>
                                          </p:spTgt>
                                        </p:tgtEl>
                                        <p:attrNameLst>
                                          <p:attrName>style.visibility</p:attrName>
                                        </p:attrNameLst>
                                      </p:cBhvr>
                                      <p:to>
                                        <p:strVal val="visible"/>
                                      </p:to>
                                    </p:set>
                                    <p:animEffect transition="in" filter="fade">
                                      <p:cBhvr>
                                        <p:cTn id="22" dur="500"/>
                                        <p:tgtEl>
                                          <p:spTgt spid="337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609600" y="152400"/>
            <a:ext cx="8229600" cy="1143000"/>
          </a:xfrm>
        </p:spPr>
        <p:txBody>
          <a:bodyPr>
            <a:normAutofit/>
          </a:bodyPr>
          <a:lstStyle/>
          <a:p>
            <a:pPr algn="l" eaLnBrk="1" hangingPunct="1"/>
            <a:r>
              <a:rPr lang="en-US" sz="3200" b="1" dirty="0">
                <a:solidFill>
                  <a:srgbClr val="008BB4"/>
                </a:solidFill>
                <a:latin typeface="Arial" panose="020B0604020202020204" pitchFamily="34" charset="0"/>
                <a:cs typeface="Arial" panose="020B0604020202020204" pitchFamily="34" charset="0"/>
              </a:rPr>
              <a:t>HF Applications</a:t>
            </a:r>
          </a:p>
        </p:txBody>
      </p:sp>
      <p:sp>
        <p:nvSpPr>
          <p:cNvPr id="35843" name="Rectangle 3"/>
          <p:cNvSpPr>
            <a:spLocks noGrp="1" noChangeArrowheads="1"/>
          </p:cNvSpPr>
          <p:nvPr>
            <p:ph idx="4294967295"/>
          </p:nvPr>
        </p:nvSpPr>
        <p:spPr>
          <a:xfrm>
            <a:off x="714662" y="1371601"/>
            <a:ext cx="4009738" cy="4343400"/>
          </a:xfrm>
        </p:spPr>
        <p:txBody>
          <a:bodyPr>
            <a:normAutofit/>
          </a:bodyPr>
          <a:lstStyle/>
          <a:p>
            <a:pPr eaLnBrk="1" hangingPunct="1">
              <a:lnSpc>
                <a:spcPct val="90000"/>
              </a:lnSpc>
            </a:pPr>
            <a:r>
              <a:rPr lang="en-US" sz="2400" dirty="0">
                <a:solidFill>
                  <a:schemeClr val="tx1">
                    <a:lumMod val="85000"/>
                    <a:lumOff val="15000"/>
                  </a:schemeClr>
                </a:solidFill>
                <a:latin typeface="Arial" panose="020B0604020202020204" pitchFamily="34" charset="0"/>
                <a:cs typeface="Arial" panose="020B0604020202020204" pitchFamily="34" charset="0"/>
              </a:rPr>
              <a:t>Monoclonal antibody production</a:t>
            </a:r>
          </a:p>
          <a:p>
            <a:pPr eaLnBrk="1" hangingPunct="1">
              <a:lnSpc>
                <a:spcPct val="90000"/>
              </a:lnSpc>
            </a:pPr>
            <a:r>
              <a:rPr lang="en-US" sz="2400" dirty="0">
                <a:solidFill>
                  <a:schemeClr val="tx1">
                    <a:lumMod val="85000"/>
                    <a:lumOff val="15000"/>
                  </a:schemeClr>
                </a:solidFill>
                <a:latin typeface="Arial" panose="020B0604020202020204" pitchFamily="34" charset="0"/>
                <a:cs typeface="Arial" panose="020B0604020202020204" pitchFamily="34" charset="0"/>
              </a:rPr>
              <a:t>Recombinant protein production</a:t>
            </a:r>
          </a:p>
          <a:p>
            <a:pPr eaLnBrk="1" hangingPunct="1">
              <a:lnSpc>
                <a:spcPct val="90000"/>
              </a:lnSpc>
            </a:pPr>
            <a:r>
              <a:rPr lang="en-US" sz="2400" dirty="0">
                <a:solidFill>
                  <a:schemeClr val="tx1">
                    <a:lumMod val="85000"/>
                    <a:lumOff val="15000"/>
                  </a:schemeClr>
                </a:solidFill>
                <a:latin typeface="Arial" panose="020B0604020202020204" pitchFamily="34" charset="0"/>
                <a:cs typeface="Arial" panose="020B0604020202020204" pitchFamily="34" charset="0"/>
              </a:rPr>
              <a:t>Conditioned medium</a:t>
            </a:r>
          </a:p>
          <a:p>
            <a:pPr eaLnBrk="1" hangingPunct="1">
              <a:lnSpc>
                <a:spcPct val="90000"/>
              </a:lnSpc>
            </a:pPr>
            <a:r>
              <a:rPr lang="en-US" sz="2400" dirty="0">
                <a:solidFill>
                  <a:schemeClr val="tx1">
                    <a:lumMod val="85000"/>
                    <a:lumOff val="15000"/>
                  </a:schemeClr>
                </a:solidFill>
                <a:latin typeface="Arial" panose="020B0604020202020204" pitchFamily="34" charset="0"/>
                <a:cs typeface="Arial" panose="020B0604020202020204" pitchFamily="34" charset="0"/>
              </a:rPr>
              <a:t>Exosome production</a:t>
            </a:r>
          </a:p>
          <a:p>
            <a:pPr eaLnBrk="1" hangingPunct="1">
              <a:lnSpc>
                <a:spcPct val="90000"/>
              </a:lnSpc>
            </a:pPr>
            <a:r>
              <a:rPr lang="en-US" sz="2400" dirty="0">
                <a:solidFill>
                  <a:schemeClr val="tx1">
                    <a:lumMod val="85000"/>
                    <a:lumOff val="15000"/>
                  </a:schemeClr>
                </a:solidFill>
                <a:latin typeface="Arial" panose="020B0604020202020204" pitchFamily="34" charset="0"/>
                <a:cs typeface="Arial" panose="020B0604020202020204" pitchFamily="34" charset="0"/>
              </a:rPr>
              <a:t>Endothelial cell culture under shear stress</a:t>
            </a:r>
          </a:p>
          <a:p>
            <a:pPr eaLnBrk="1" hangingPunct="1">
              <a:lnSpc>
                <a:spcPct val="90000"/>
              </a:lnSpc>
            </a:pPr>
            <a:r>
              <a:rPr lang="en-US" sz="2400" dirty="0">
                <a:solidFill>
                  <a:schemeClr val="tx1">
                    <a:lumMod val="85000"/>
                    <a:lumOff val="15000"/>
                  </a:schemeClr>
                </a:solidFill>
                <a:latin typeface="Arial" panose="020B0604020202020204" pitchFamily="34" charset="0"/>
                <a:cs typeface="Arial" panose="020B0604020202020204" pitchFamily="34" charset="0"/>
              </a:rPr>
              <a:t>Cell co-cultivation</a:t>
            </a:r>
          </a:p>
          <a:p>
            <a:pPr eaLnBrk="1" hangingPunct="1">
              <a:lnSpc>
                <a:spcPct val="90000"/>
              </a:lnSpc>
            </a:pPr>
            <a:r>
              <a:rPr lang="en-US" sz="2400" i="1" dirty="0" smtClean="0">
                <a:solidFill>
                  <a:schemeClr val="tx1">
                    <a:lumMod val="85000"/>
                    <a:lumOff val="15000"/>
                  </a:schemeClr>
                </a:solidFill>
                <a:latin typeface="Arial" panose="020B0604020202020204" pitchFamily="34" charset="0"/>
                <a:cs typeface="Arial" panose="020B0604020202020204" pitchFamily="34" charset="0"/>
              </a:rPr>
              <a:t>in vitro </a:t>
            </a:r>
            <a:r>
              <a:rPr lang="en-US" sz="2400" dirty="0">
                <a:solidFill>
                  <a:schemeClr val="tx1">
                    <a:lumMod val="85000"/>
                    <a:lumOff val="15000"/>
                  </a:schemeClr>
                </a:solidFill>
                <a:latin typeface="Arial" panose="020B0604020202020204" pitchFamily="34" charset="0"/>
                <a:cs typeface="Arial" panose="020B0604020202020204" pitchFamily="34" charset="0"/>
              </a:rPr>
              <a:t>toxicology</a:t>
            </a:r>
          </a:p>
          <a:p>
            <a:pPr eaLnBrk="1" hangingPunct="1">
              <a:lnSpc>
                <a:spcPct val="90000"/>
              </a:lnSpc>
            </a:pPr>
            <a:endParaRPr lang="en-US" sz="24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Rectangle 3"/>
          <p:cNvSpPr/>
          <p:nvPr/>
        </p:nvSpPr>
        <p:spPr>
          <a:xfrm>
            <a:off x="714662" y="990600"/>
            <a:ext cx="827094"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496" r="21184" b="11492"/>
          <a:stretch/>
        </p:blipFill>
        <p:spPr>
          <a:xfrm>
            <a:off x="4832050" y="1371600"/>
            <a:ext cx="3371312" cy="2819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Effect transition="in" filter="fade">
                                      <p:cBhvr>
                                        <p:cTn id="7" dur="500"/>
                                        <p:tgtEl>
                                          <p:spTgt spid="358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843">
                                            <p:txEl>
                                              <p:pRg st="1" end="1"/>
                                            </p:txEl>
                                          </p:spTgt>
                                        </p:tgtEl>
                                        <p:attrNameLst>
                                          <p:attrName>style.visibility</p:attrName>
                                        </p:attrNameLst>
                                      </p:cBhvr>
                                      <p:to>
                                        <p:strVal val="visible"/>
                                      </p:to>
                                    </p:set>
                                    <p:animEffect transition="in" filter="fade">
                                      <p:cBhvr>
                                        <p:cTn id="12" dur="500"/>
                                        <p:tgtEl>
                                          <p:spTgt spid="358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843">
                                            <p:txEl>
                                              <p:pRg st="2" end="2"/>
                                            </p:txEl>
                                          </p:spTgt>
                                        </p:tgtEl>
                                        <p:attrNameLst>
                                          <p:attrName>style.visibility</p:attrName>
                                        </p:attrNameLst>
                                      </p:cBhvr>
                                      <p:to>
                                        <p:strVal val="visible"/>
                                      </p:to>
                                    </p:set>
                                    <p:animEffect transition="in" filter="fade">
                                      <p:cBhvr>
                                        <p:cTn id="17" dur="500"/>
                                        <p:tgtEl>
                                          <p:spTgt spid="358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843">
                                            <p:txEl>
                                              <p:pRg st="3" end="3"/>
                                            </p:txEl>
                                          </p:spTgt>
                                        </p:tgtEl>
                                        <p:attrNameLst>
                                          <p:attrName>style.visibility</p:attrName>
                                        </p:attrNameLst>
                                      </p:cBhvr>
                                      <p:to>
                                        <p:strVal val="visible"/>
                                      </p:to>
                                    </p:set>
                                    <p:animEffect transition="in" filter="fade">
                                      <p:cBhvr>
                                        <p:cTn id="22" dur="500"/>
                                        <p:tgtEl>
                                          <p:spTgt spid="358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843">
                                            <p:txEl>
                                              <p:pRg st="4" end="4"/>
                                            </p:txEl>
                                          </p:spTgt>
                                        </p:tgtEl>
                                        <p:attrNameLst>
                                          <p:attrName>style.visibility</p:attrName>
                                        </p:attrNameLst>
                                      </p:cBhvr>
                                      <p:to>
                                        <p:strVal val="visible"/>
                                      </p:to>
                                    </p:set>
                                    <p:animEffect transition="in" filter="fade">
                                      <p:cBhvr>
                                        <p:cTn id="27" dur="500"/>
                                        <p:tgtEl>
                                          <p:spTgt spid="3584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843">
                                            <p:txEl>
                                              <p:pRg st="5" end="5"/>
                                            </p:txEl>
                                          </p:spTgt>
                                        </p:tgtEl>
                                        <p:attrNameLst>
                                          <p:attrName>style.visibility</p:attrName>
                                        </p:attrNameLst>
                                      </p:cBhvr>
                                      <p:to>
                                        <p:strVal val="visible"/>
                                      </p:to>
                                    </p:set>
                                    <p:animEffect transition="in" filter="fade">
                                      <p:cBhvr>
                                        <p:cTn id="32" dur="500"/>
                                        <p:tgtEl>
                                          <p:spTgt spid="3584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843">
                                            <p:txEl>
                                              <p:pRg st="6" end="6"/>
                                            </p:txEl>
                                          </p:spTgt>
                                        </p:tgtEl>
                                        <p:attrNameLst>
                                          <p:attrName>style.visibility</p:attrName>
                                        </p:attrNameLst>
                                      </p:cBhvr>
                                      <p:to>
                                        <p:strVal val="visible"/>
                                      </p:to>
                                    </p:set>
                                    <p:animEffect transition="in" filter="fade">
                                      <p:cBhvr>
                                        <p:cTn id="37" dur="500"/>
                                        <p:tgtEl>
                                          <p:spTgt spid="358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descr="IMG_0471"/>
          <p:cNvPicPr>
            <a:picLocks noChangeAspect="1" noChangeArrowheads="1"/>
          </p:cNvPicPr>
          <p:nvPr/>
        </p:nvPicPr>
        <p:blipFill rotWithShape="1">
          <a:blip r:embed="rId3" cstate="print"/>
          <a:srcRect b="19372"/>
          <a:stretch/>
        </p:blipFill>
        <p:spPr bwMode="auto">
          <a:xfrm>
            <a:off x="1030430" y="974165"/>
            <a:ext cx="7083139" cy="428363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1997839"/>
            <a:ext cx="4572000" cy="369332"/>
          </a:xfrm>
          <a:prstGeom prst="rect">
            <a:avLst/>
          </a:prstGeom>
        </p:spPr>
        <p:txBody>
          <a:bodyPr>
            <a:spAutoFit/>
          </a:bodyPr>
          <a:lstStyle/>
          <a:p>
            <a:pPr eaLnBrk="1" fontAlgn="auto" hangingPunct="1">
              <a:spcBef>
                <a:spcPts val="0"/>
              </a:spcBef>
              <a:spcAft>
                <a:spcPts val="0"/>
              </a:spcAft>
            </a:pPr>
            <a:r>
              <a:rPr lang="en-US" sz="1800" dirty="0">
                <a:solidFill>
                  <a:prstClr val="black"/>
                </a:solidFill>
                <a:latin typeface="Calibri"/>
                <a:ea typeface="+mn-ea"/>
              </a:rPr>
              <a:t>	</a:t>
            </a:r>
          </a:p>
        </p:txBody>
      </p:sp>
      <p:sp>
        <p:nvSpPr>
          <p:cNvPr id="3" name="Title 2"/>
          <p:cNvSpPr>
            <a:spLocks noGrp="1"/>
          </p:cNvSpPr>
          <p:nvPr>
            <p:ph type="title" idx="4294967295"/>
          </p:nvPr>
        </p:nvSpPr>
        <p:spPr>
          <a:xfrm>
            <a:off x="586002" y="381000"/>
            <a:ext cx="9167598" cy="1143000"/>
          </a:xfrm>
        </p:spPr>
        <p:txBody>
          <a:bodyPr>
            <a:noAutofit/>
          </a:bodyPr>
          <a:lstStyle/>
          <a:p>
            <a:pPr algn="l"/>
            <a:r>
              <a:rPr lang="en-US" sz="3000" b="1" dirty="0">
                <a:solidFill>
                  <a:srgbClr val="008BB4"/>
                </a:solidFill>
                <a:latin typeface="Arial" panose="020B0604020202020204" pitchFamily="34" charset="0"/>
                <a:cs typeface="Arial" panose="020B0604020202020204" pitchFamily="34" charset="0"/>
              </a:rPr>
              <a:t>Advantages of Hollow Fiber Cell Culture</a:t>
            </a:r>
            <a:br>
              <a:rPr lang="en-US" sz="3000" b="1" dirty="0">
                <a:solidFill>
                  <a:srgbClr val="008BB4"/>
                </a:solidFill>
                <a:latin typeface="Arial" panose="020B0604020202020204" pitchFamily="34" charset="0"/>
                <a:cs typeface="Arial" panose="020B0604020202020204" pitchFamily="34" charset="0"/>
              </a:rPr>
            </a:br>
            <a:endParaRPr lang="en-US" sz="3000" b="1" dirty="0">
              <a:solidFill>
                <a:srgbClr val="008BB4"/>
              </a:solidFill>
              <a:latin typeface="Arial" panose="020B0604020202020204" pitchFamily="34" charset="0"/>
              <a:cs typeface="Arial" panose="020B0604020202020204" pitchFamily="34" charset="0"/>
            </a:endParaRPr>
          </a:p>
        </p:txBody>
      </p:sp>
      <p:sp>
        <p:nvSpPr>
          <p:cNvPr id="6" name="Content Placeholder 2"/>
          <p:cNvSpPr>
            <a:spLocks noGrp="1"/>
          </p:cNvSpPr>
          <p:nvPr>
            <p:ph idx="4294967295"/>
          </p:nvPr>
        </p:nvSpPr>
        <p:spPr>
          <a:xfrm>
            <a:off x="685800" y="1371601"/>
            <a:ext cx="3886200" cy="4648200"/>
          </a:xfrm>
        </p:spPr>
        <p:txBody>
          <a:bodyPr>
            <a:normAutofit fontScale="92500"/>
          </a:bodyPr>
          <a:lstStyle/>
          <a:p>
            <a:r>
              <a:rPr lang="en-US" sz="2400" dirty="0">
                <a:solidFill>
                  <a:schemeClr val="tx1">
                    <a:lumMod val="85000"/>
                    <a:lumOff val="15000"/>
                  </a:schemeClr>
                </a:solidFill>
                <a:latin typeface="Arial" panose="020B0604020202020204" pitchFamily="34" charset="0"/>
                <a:cs typeface="Arial" panose="020B0604020202020204" pitchFamily="34" charset="0"/>
              </a:rPr>
              <a:t>Concentrated product</a:t>
            </a:r>
          </a:p>
          <a:p>
            <a:r>
              <a:rPr lang="en-US" sz="2400" dirty="0">
                <a:solidFill>
                  <a:schemeClr val="tx1">
                    <a:lumMod val="85000"/>
                    <a:lumOff val="15000"/>
                  </a:schemeClr>
                </a:solidFill>
                <a:latin typeface="Arial" panose="020B0604020202020204" pitchFamily="34" charset="0"/>
                <a:cs typeface="Arial" panose="020B0604020202020204" pitchFamily="34" charset="0"/>
              </a:rPr>
              <a:t>Uniform and complete post-translational modifications</a:t>
            </a:r>
          </a:p>
          <a:p>
            <a:r>
              <a:rPr lang="en-US" sz="2400" dirty="0">
                <a:solidFill>
                  <a:schemeClr val="tx1">
                    <a:lumMod val="85000"/>
                    <a:lumOff val="15000"/>
                  </a:schemeClr>
                </a:solidFill>
                <a:latin typeface="Arial" panose="020B0604020202020204" pitchFamily="34" charset="0"/>
                <a:cs typeface="Arial" panose="020B0604020202020204" pitchFamily="34" charset="0"/>
              </a:rPr>
              <a:t>Low apoptosis, less contamination with intracellular proteins and DNA</a:t>
            </a:r>
          </a:p>
          <a:p>
            <a:r>
              <a:rPr lang="en-US" sz="2400" dirty="0" smtClean="0">
                <a:solidFill>
                  <a:schemeClr val="tx1">
                    <a:lumMod val="85000"/>
                    <a:lumOff val="15000"/>
                  </a:schemeClr>
                </a:solidFill>
                <a:latin typeface="Arial" panose="020B0604020202020204" pitchFamily="34" charset="0"/>
                <a:cs typeface="Arial" panose="020B0604020202020204" pitchFamily="34" charset="0"/>
              </a:rPr>
              <a:t>Consistency </a:t>
            </a:r>
            <a:r>
              <a:rPr lang="en-US" sz="2400" dirty="0">
                <a:solidFill>
                  <a:schemeClr val="tx1">
                    <a:lumMod val="85000"/>
                    <a:lumOff val="15000"/>
                  </a:schemeClr>
                </a:solidFill>
                <a:latin typeface="Arial" panose="020B0604020202020204" pitchFamily="34" charset="0"/>
                <a:cs typeface="Arial" panose="020B0604020202020204" pitchFamily="34" charset="0"/>
              </a:rPr>
              <a:t>of production over many </a:t>
            </a:r>
            <a:r>
              <a:rPr lang="en-US" sz="2400" dirty="0" smtClean="0">
                <a:solidFill>
                  <a:schemeClr val="tx1">
                    <a:lumMod val="85000"/>
                    <a:lumOff val="15000"/>
                  </a:schemeClr>
                </a:solidFill>
                <a:latin typeface="Arial" panose="020B0604020202020204" pitchFamily="34" charset="0"/>
                <a:cs typeface="Arial" panose="020B0604020202020204" pitchFamily="34" charset="0"/>
              </a:rPr>
              <a:t>months</a:t>
            </a:r>
          </a:p>
          <a:p>
            <a:r>
              <a:rPr lang="en-US" sz="2400" dirty="0" smtClean="0">
                <a:solidFill>
                  <a:schemeClr val="tx1">
                    <a:lumMod val="85000"/>
                    <a:lumOff val="15000"/>
                  </a:schemeClr>
                </a:solidFill>
                <a:latin typeface="Arial" panose="020B0604020202020204" pitchFamily="34" charset="0"/>
                <a:cs typeface="Arial" panose="020B0604020202020204" pitchFamily="34" charset="0"/>
              </a:rPr>
              <a:t>Protein-free </a:t>
            </a:r>
            <a:r>
              <a:rPr lang="en-US" sz="2400" dirty="0">
                <a:solidFill>
                  <a:schemeClr val="tx1">
                    <a:lumMod val="85000"/>
                    <a:lumOff val="15000"/>
                  </a:schemeClr>
                </a:solidFill>
                <a:latin typeface="Arial" panose="020B0604020202020204" pitchFamily="34" charset="0"/>
                <a:cs typeface="Arial" panose="020B0604020202020204" pitchFamily="34" charset="0"/>
              </a:rPr>
              <a:t>medium (CDM-HD) </a:t>
            </a:r>
          </a:p>
          <a:p>
            <a:pPr marL="0" indent="0">
              <a:buNone/>
            </a:pPr>
            <a:endParaRPr lang="en-US" sz="2400" dirty="0">
              <a:solidFill>
                <a:schemeClr val="tx1">
                  <a:lumMod val="85000"/>
                  <a:lumOff val="15000"/>
                </a:schemeClr>
              </a:solidFill>
              <a:latin typeface="Arial" panose="020B0604020202020204" pitchFamily="34" charset="0"/>
              <a:cs typeface="Arial" panose="020B0604020202020204" pitchFamily="34" charset="0"/>
            </a:endParaRPr>
          </a:p>
          <a:p>
            <a:endParaRPr lang="en-US" sz="24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7" name="Rectangle 6"/>
          <p:cNvSpPr/>
          <p:nvPr/>
        </p:nvSpPr>
        <p:spPr>
          <a:xfrm>
            <a:off x="690397" y="990600"/>
            <a:ext cx="909803"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8182" y="1524000"/>
            <a:ext cx="3365500" cy="2524125"/>
          </a:xfrm>
          <a:prstGeom prst="rect">
            <a:avLst/>
          </a:prstGeom>
        </p:spPr>
      </p:pic>
    </p:spTree>
    <p:extLst>
      <p:ext uri="{BB962C8B-B14F-4D97-AF65-F5344CB8AC3E}">
        <p14:creationId xmlns:p14="http://schemas.microsoft.com/office/powerpoint/2010/main" val="330439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1997839"/>
            <a:ext cx="4572000" cy="369332"/>
          </a:xfrm>
          <a:prstGeom prst="rect">
            <a:avLst/>
          </a:prstGeom>
        </p:spPr>
        <p:txBody>
          <a:bodyPr>
            <a:spAutoFit/>
          </a:bodyPr>
          <a:lstStyle/>
          <a:p>
            <a:pPr eaLnBrk="1" fontAlgn="auto" hangingPunct="1">
              <a:spcBef>
                <a:spcPts val="0"/>
              </a:spcBef>
              <a:spcAft>
                <a:spcPts val="0"/>
              </a:spcAft>
            </a:pPr>
            <a:r>
              <a:rPr lang="en-US" sz="1800" dirty="0">
                <a:solidFill>
                  <a:prstClr val="black"/>
                </a:solidFill>
                <a:latin typeface="Calibri"/>
                <a:ea typeface="+mn-ea"/>
              </a:rPr>
              <a:t>	</a:t>
            </a:r>
          </a:p>
        </p:txBody>
      </p:sp>
      <p:sp>
        <p:nvSpPr>
          <p:cNvPr id="3" name="Title 2"/>
          <p:cNvSpPr>
            <a:spLocks noGrp="1"/>
          </p:cNvSpPr>
          <p:nvPr>
            <p:ph type="title" idx="4294967295"/>
          </p:nvPr>
        </p:nvSpPr>
        <p:spPr>
          <a:xfrm>
            <a:off x="586002" y="381000"/>
            <a:ext cx="9167598" cy="1143000"/>
          </a:xfrm>
        </p:spPr>
        <p:txBody>
          <a:bodyPr>
            <a:noAutofit/>
          </a:bodyPr>
          <a:lstStyle/>
          <a:p>
            <a:pPr algn="l"/>
            <a:r>
              <a:rPr lang="en-US" sz="3200" b="1" dirty="0" smtClean="0">
                <a:solidFill>
                  <a:srgbClr val="008BB4"/>
                </a:solidFill>
                <a:latin typeface="Arial" panose="020B0604020202020204" pitchFamily="34" charset="0"/>
                <a:cs typeface="Arial" panose="020B0604020202020204" pitchFamily="34" charset="0"/>
              </a:rPr>
              <a:t>CDM-HD Serum Replacement</a:t>
            </a:r>
            <a:r>
              <a:rPr lang="en-US" sz="3200" b="1" dirty="0">
                <a:solidFill>
                  <a:srgbClr val="008BB4"/>
                </a:solidFill>
                <a:latin typeface="Arial" panose="020B0604020202020204" pitchFamily="34" charset="0"/>
                <a:cs typeface="Arial" panose="020B0604020202020204" pitchFamily="34" charset="0"/>
              </a:rPr>
              <a:t/>
            </a:r>
            <a:br>
              <a:rPr lang="en-US" sz="3200" b="1" dirty="0">
                <a:solidFill>
                  <a:srgbClr val="008BB4"/>
                </a:solidFill>
                <a:latin typeface="Arial" panose="020B0604020202020204" pitchFamily="34" charset="0"/>
                <a:cs typeface="Arial" panose="020B0604020202020204" pitchFamily="34" charset="0"/>
              </a:rPr>
            </a:br>
            <a:endParaRPr lang="en-US" sz="3200" b="1" dirty="0">
              <a:solidFill>
                <a:srgbClr val="008BB4"/>
              </a:solidFill>
              <a:latin typeface="Arial" panose="020B0604020202020204" pitchFamily="34" charset="0"/>
              <a:cs typeface="Arial" panose="020B0604020202020204" pitchFamily="34" charset="0"/>
            </a:endParaRPr>
          </a:p>
        </p:txBody>
      </p:sp>
      <p:sp>
        <p:nvSpPr>
          <p:cNvPr id="6" name="Content Placeholder 2"/>
          <p:cNvSpPr>
            <a:spLocks noGrp="1"/>
          </p:cNvSpPr>
          <p:nvPr>
            <p:ph idx="4294967295"/>
          </p:nvPr>
        </p:nvSpPr>
        <p:spPr>
          <a:xfrm>
            <a:off x="685800" y="1371601"/>
            <a:ext cx="4267200" cy="4648200"/>
          </a:xfrm>
        </p:spPr>
        <p:txBody>
          <a:bodyPr>
            <a:normAutofit/>
          </a:bodyPr>
          <a:lstStyle/>
          <a:p>
            <a:pPr lvl="0"/>
            <a:r>
              <a:rPr lang="en-US" sz="2400" dirty="0">
                <a:solidFill>
                  <a:schemeClr val="tx1">
                    <a:lumMod val="85000"/>
                    <a:lumOff val="15000"/>
                  </a:schemeClr>
                </a:solidFill>
                <a:latin typeface="Arial" panose="020B0604020202020204" pitchFamily="34" charset="0"/>
                <a:cs typeface="Arial" panose="020B0604020202020204" pitchFamily="34" charset="0"/>
              </a:rPr>
              <a:t>Optimized and simplified for HFBR</a:t>
            </a:r>
          </a:p>
          <a:p>
            <a:pPr lvl="0"/>
            <a:r>
              <a:rPr lang="en-US" sz="2400" dirty="0">
                <a:solidFill>
                  <a:schemeClr val="tx1">
                    <a:lumMod val="85000"/>
                    <a:lumOff val="15000"/>
                  </a:schemeClr>
                </a:solidFill>
                <a:latin typeface="Arial" panose="020B0604020202020204" pitchFamily="34" charset="0"/>
                <a:cs typeface="Arial" panose="020B0604020202020204" pitchFamily="34" charset="0"/>
              </a:rPr>
              <a:t>Contains no surfactants</a:t>
            </a:r>
          </a:p>
          <a:p>
            <a:pPr lvl="0"/>
            <a:r>
              <a:rPr lang="en-US" sz="2400" dirty="0">
                <a:solidFill>
                  <a:schemeClr val="tx1">
                    <a:lumMod val="85000"/>
                    <a:lumOff val="15000"/>
                  </a:schemeClr>
                </a:solidFill>
                <a:latin typeface="Arial" panose="020B0604020202020204" pitchFamily="34" charset="0"/>
                <a:cs typeface="Arial" panose="020B0604020202020204" pitchFamily="34" charset="0"/>
              </a:rPr>
              <a:t>Chemically defined, </a:t>
            </a:r>
            <a:r>
              <a:rPr lang="en-US" sz="2400" dirty="0" smtClean="0">
                <a:solidFill>
                  <a:schemeClr val="tx1">
                    <a:lumMod val="85000"/>
                    <a:lumOff val="15000"/>
                  </a:schemeClr>
                </a:solidFill>
                <a:latin typeface="Arial" panose="020B0604020202020204" pitchFamily="34" charset="0"/>
                <a:cs typeface="Arial" panose="020B0604020202020204" pitchFamily="34" charset="0"/>
              </a:rPr>
              <a:t>protein-free</a:t>
            </a:r>
            <a:endParaRPr lang="en-US" sz="2400" dirty="0">
              <a:solidFill>
                <a:schemeClr val="tx1">
                  <a:lumMod val="85000"/>
                  <a:lumOff val="15000"/>
                </a:schemeClr>
              </a:solidFill>
              <a:latin typeface="Arial" panose="020B0604020202020204" pitchFamily="34" charset="0"/>
              <a:cs typeface="Arial" panose="020B0604020202020204" pitchFamily="34" charset="0"/>
            </a:endParaRPr>
          </a:p>
          <a:p>
            <a:pPr lvl="0"/>
            <a:r>
              <a:rPr lang="en-US" sz="2400" dirty="0">
                <a:solidFill>
                  <a:schemeClr val="tx1">
                    <a:lumMod val="85000"/>
                    <a:lumOff val="15000"/>
                  </a:schemeClr>
                </a:solidFill>
                <a:latin typeface="Arial" panose="020B0604020202020204" pitchFamily="34" charset="0"/>
                <a:cs typeface="Arial" panose="020B0604020202020204" pitchFamily="34" charset="0"/>
              </a:rPr>
              <a:t>cGMP compliant</a:t>
            </a:r>
          </a:p>
          <a:p>
            <a:pPr lvl="0"/>
            <a:r>
              <a:rPr lang="en-US" sz="2400" dirty="0" smtClean="0">
                <a:solidFill>
                  <a:schemeClr val="tx1">
                    <a:lumMod val="85000"/>
                    <a:lumOff val="15000"/>
                  </a:schemeClr>
                </a:solidFill>
                <a:latin typeface="Arial" panose="020B0604020202020204" pitchFamily="34" charset="0"/>
                <a:cs typeface="Arial" panose="020B0604020202020204" pitchFamily="34" charset="0"/>
              </a:rPr>
              <a:t>Lot-to-lot </a:t>
            </a:r>
            <a:r>
              <a:rPr lang="en-US" sz="2400" dirty="0">
                <a:solidFill>
                  <a:schemeClr val="tx1">
                    <a:lumMod val="85000"/>
                    <a:lumOff val="15000"/>
                  </a:schemeClr>
                </a:solidFill>
                <a:latin typeface="Arial" panose="020B0604020202020204" pitchFamily="34" charset="0"/>
                <a:cs typeface="Arial" panose="020B0604020202020204" pitchFamily="34" charset="0"/>
              </a:rPr>
              <a:t>consistency</a:t>
            </a:r>
          </a:p>
          <a:p>
            <a:pPr lvl="0"/>
            <a:r>
              <a:rPr lang="en-US" sz="2400" dirty="0">
                <a:solidFill>
                  <a:schemeClr val="tx1">
                    <a:lumMod val="85000"/>
                    <a:lumOff val="15000"/>
                  </a:schemeClr>
                </a:solidFill>
                <a:latin typeface="Arial" panose="020B0604020202020204" pitchFamily="34" charset="0"/>
                <a:cs typeface="Arial" panose="020B0604020202020204" pitchFamily="34" charset="0"/>
              </a:rPr>
              <a:t>S</a:t>
            </a:r>
            <a:r>
              <a:rPr lang="en-US" sz="2400" dirty="0" smtClean="0">
                <a:solidFill>
                  <a:schemeClr val="tx1">
                    <a:lumMod val="85000"/>
                    <a:lumOff val="15000"/>
                  </a:schemeClr>
                </a:solidFill>
                <a:latin typeface="Arial" panose="020B0604020202020204" pitchFamily="34" charset="0"/>
                <a:cs typeface="Arial" panose="020B0604020202020204" pitchFamily="34" charset="0"/>
              </a:rPr>
              <a:t>hip </a:t>
            </a:r>
            <a:r>
              <a:rPr lang="en-US" sz="2400" dirty="0">
                <a:solidFill>
                  <a:schemeClr val="tx1">
                    <a:lumMod val="85000"/>
                    <a:lumOff val="15000"/>
                  </a:schemeClr>
                </a:solidFill>
                <a:latin typeface="Arial" panose="020B0604020202020204" pitchFamily="34" charset="0"/>
                <a:cs typeface="Arial" panose="020B0604020202020204" pitchFamily="34" charset="0"/>
              </a:rPr>
              <a:t>at ambient, store at </a:t>
            </a:r>
            <a:r>
              <a:rPr lang="en-US" sz="2400" dirty="0" smtClean="0">
                <a:solidFill>
                  <a:schemeClr val="tx1">
                    <a:lumMod val="85000"/>
                    <a:lumOff val="15000"/>
                  </a:schemeClr>
                </a:solidFill>
                <a:latin typeface="Arial" panose="020B0604020202020204" pitchFamily="34" charset="0"/>
                <a:cs typeface="Arial" panose="020B0604020202020204" pitchFamily="34" charset="0"/>
              </a:rPr>
              <a:t>4˚C</a:t>
            </a:r>
            <a:endParaRPr lang="en-US" sz="2400" dirty="0">
              <a:solidFill>
                <a:schemeClr val="tx1">
                  <a:lumMod val="85000"/>
                  <a:lumOff val="15000"/>
                </a:schemeClr>
              </a:solidFill>
              <a:latin typeface="Arial" panose="020B0604020202020204" pitchFamily="34" charset="0"/>
              <a:cs typeface="Arial" panose="020B0604020202020204" pitchFamily="34" charset="0"/>
            </a:endParaRPr>
          </a:p>
          <a:p>
            <a:pPr marL="0" indent="0">
              <a:buNone/>
            </a:pPr>
            <a:endParaRPr lang="en-US" sz="24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7" name="Rectangle 6"/>
          <p:cNvSpPr/>
          <p:nvPr/>
        </p:nvSpPr>
        <p:spPr>
          <a:xfrm>
            <a:off x="690397" y="990600"/>
            <a:ext cx="909803"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6753" y="1431360"/>
            <a:ext cx="2590800" cy="33125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003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338256" y="1295400"/>
            <a:ext cx="5167587" cy="4572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Rectangle 3"/>
          <p:cNvSpPr/>
          <p:nvPr/>
        </p:nvSpPr>
        <p:spPr>
          <a:xfrm>
            <a:off x="2362201" y="1997839"/>
            <a:ext cx="4572000" cy="369332"/>
          </a:xfrm>
          <a:prstGeom prst="rect">
            <a:avLst/>
          </a:prstGeom>
        </p:spPr>
        <p:txBody>
          <a:bodyPr>
            <a:spAutoFit/>
          </a:bodyPr>
          <a:lstStyle/>
          <a:p>
            <a:pPr eaLnBrk="1" fontAlgn="auto" hangingPunct="1">
              <a:spcBef>
                <a:spcPts val="0"/>
              </a:spcBef>
              <a:spcAft>
                <a:spcPts val="0"/>
              </a:spcAft>
            </a:pPr>
            <a:r>
              <a:rPr lang="en-US" sz="1800" dirty="0">
                <a:solidFill>
                  <a:prstClr val="black"/>
                </a:solidFill>
                <a:latin typeface="Arial" panose="020B0604020202020204" pitchFamily="34" charset="0"/>
                <a:ea typeface="+mn-ea"/>
                <a:cs typeface="Arial" panose="020B0604020202020204" pitchFamily="34" charset="0"/>
              </a:rPr>
              <a:t>	</a:t>
            </a:r>
          </a:p>
        </p:txBody>
      </p:sp>
      <p:sp>
        <p:nvSpPr>
          <p:cNvPr id="3" name="Title 2"/>
          <p:cNvSpPr>
            <a:spLocks noGrp="1"/>
          </p:cNvSpPr>
          <p:nvPr>
            <p:ph type="title" idx="4294967295"/>
          </p:nvPr>
        </p:nvSpPr>
        <p:spPr>
          <a:xfrm>
            <a:off x="586002" y="381000"/>
            <a:ext cx="9167598" cy="1143000"/>
          </a:xfrm>
        </p:spPr>
        <p:txBody>
          <a:bodyPr>
            <a:noAutofit/>
          </a:bodyPr>
          <a:lstStyle/>
          <a:p>
            <a:pPr algn="l"/>
            <a:r>
              <a:rPr lang="en-US" sz="3200" b="1" dirty="0" smtClean="0">
                <a:solidFill>
                  <a:srgbClr val="008BB4"/>
                </a:solidFill>
                <a:latin typeface="Arial" panose="020B0604020202020204" pitchFamily="34" charset="0"/>
                <a:cs typeface="Arial" panose="020B0604020202020204" pitchFamily="34" charset="0"/>
              </a:rPr>
              <a:t>Mab Production using CDM-HD</a:t>
            </a:r>
            <a:br>
              <a:rPr lang="en-US" sz="3200" b="1" dirty="0" smtClean="0">
                <a:solidFill>
                  <a:srgbClr val="008BB4"/>
                </a:solidFill>
                <a:latin typeface="Arial" panose="020B0604020202020204" pitchFamily="34" charset="0"/>
                <a:cs typeface="Arial" panose="020B0604020202020204" pitchFamily="34" charset="0"/>
              </a:rPr>
            </a:br>
            <a:endParaRPr lang="en-US" sz="3200" b="1" dirty="0">
              <a:solidFill>
                <a:srgbClr val="008BB4"/>
              </a:solidFill>
              <a:latin typeface="Arial" panose="020B0604020202020204" pitchFamily="34" charset="0"/>
              <a:cs typeface="Arial" panose="020B0604020202020204" pitchFamily="34" charset="0"/>
            </a:endParaRPr>
          </a:p>
        </p:txBody>
      </p:sp>
      <p:sp>
        <p:nvSpPr>
          <p:cNvPr id="7" name="Rectangle 6"/>
          <p:cNvSpPr/>
          <p:nvPr/>
        </p:nvSpPr>
        <p:spPr>
          <a:xfrm>
            <a:off x="690397" y="990600"/>
            <a:ext cx="909803"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 name="TextBox 9"/>
          <p:cNvSpPr txBox="1"/>
          <p:nvPr/>
        </p:nvSpPr>
        <p:spPr>
          <a:xfrm>
            <a:off x="4441906" y="1457100"/>
            <a:ext cx="1063937" cy="338554"/>
          </a:xfrm>
          <a:prstGeom prst="rect">
            <a:avLst/>
          </a:prstGeom>
          <a:noFill/>
        </p:spPr>
        <p:txBody>
          <a:bodyPr wrap="square" rtlCol="0">
            <a:spAutoFit/>
          </a:bodyPr>
          <a:lstStyle/>
          <a:p>
            <a:pPr algn="ctr"/>
            <a:r>
              <a:rPr lang="en-US" sz="800" b="1" dirty="0" err="1" smtClean="0">
                <a:solidFill>
                  <a:schemeClr val="tx1">
                    <a:lumMod val="65000"/>
                    <a:lumOff val="35000"/>
                  </a:schemeClr>
                </a:solidFill>
                <a:latin typeface="Arial" panose="020B0604020202020204" pitchFamily="34" charset="0"/>
                <a:cs typeface="Arial" panose="020B0604020202020204" pitchFamily="34" charset="0"/>
              </a:rPr>
              <a:t>MAb</a:t>
            </a:r>
            <a:r>
              <a:rPr lang="en-US" sz="800" b="1" dirty="0" smtClean="0">
                <a:solidFill>
                  <a:schemeClr val="tx1">
                    <a:lumMod val="65000"/>
                    <a:lumOff val="35000"/>
                  </a:schemeClr>
                </a:solidFill>
                <a:latin typeface="Arial" panose="020B0604020202020204" pitchFamily="34" charset="0"/>
                <a:cs typeface="Arial" panose="020B0604020202020204" pitchFamily="34" charset="0"/>
              </a:rPr>
              <a:t> 2 </a:t>
            </a:r>
            <a:br>
              <a:rPr lang="en-US" sz="800" b="1" dirty="0" smtClean="0">
                <a:solidFill>
                  <a:schemeClr val="tx1">
                    <a:lumMod val="65000"/>
                    <a:lumOff val="35000"/>
                  </a:schemeClr>
                </a:solidFill>
                <a:latin typeface="Arial" panose="020B0604020202020204" pitchFamily="34" charset="0"/>
                <a:cs typeface="Arial" panose="020B0604020202020204" pitchFamily="34" charset="0"/>
              </a:rPr>
            </a:br>
            <a:r>
              <a:rPr lang="en-US" sz="800" b="1" dirty="0" smtClean="0">
                <a:solidFill>
                  <a:schemeClr val="tx1">
                    <a:lumMod val="65000"/>
                    <a:lumOff val="35000"/>
                  </a:schemeClr>
                </a:solidFill>
                <a:latin typeface="Arial" panose="020B0604020202020204" pitchFamily="34" charset="0"/>
                <a:cs typeface="Arial" panose="020B0604020202020204" pitchFamily="34" charset="0"/>
              </a:rPr>
              <a:t>week 4</a:t>
            </a:r>
            <a:endParaRPr lang="en-US" sz="8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11" name="Group 10"/>
          <p:cNvGrpSpPr/>
          <p:nvPr/>
        </p:nvGrpSpPr>
        <p:grpSpPr>
          <a:xfrm>
            <a:off x="395013" y="1457100"/>
            <a:ext cx="5167587" cy="4298510"/>
            <a:chOff x="228602" y="1275053"/>
            <a:chExt cx="5943598" cy="4944012"/>
          </a:xfrm>
        </p:grpSpPr>
        <p:pic>
          <p:nvPicPr>
            <p:cNvPr id="12" name="Picture 11" descr="C:\Documents and Settings\Erin Bromage\Desktop\ccl2 and il4 antibodies.tif"/>
            <p:cNvPicPr/>
            <p:nvPr/>
          </p:nvPicPr>
          <p:blipFill>
            <a:blip r:embed="rId3" cstate="print"/>
            <a:srcRect l="1695" t="8494" r="22034" b="-1663"/>
            <a:stretch>
              <a:fillRect/>
            </a:stretch>
          </p:blipFill>
          <p:spPr bwMode="auto">
            <a:xfrm>
              <a:off x="1981202" y="1951865"/>
              <a:ext cx="3429000" cy="4267200"/>
            </a:xfrm>
            <a:prstGeom prst="rect">
              <a:avLst/>
            </a:prstGeom>
            <a:noFill/>
            <a:ln w="9525">
              <a:noFill/>
              <a:miter lim="800000"/>
              <a:headEnd/>
              <a:tailEnd/>
            </a:ln>
          </p:spPr>
        </p:pic>
        <p:sp>
          <p:nvSpPr>
            <p:cNvPr id="13" name="TextBox 12"/>
            <p:cNvSpPr txBox="1"/>
            <p:nvPr/>
          </p:nvSpPr>
          <p:spPr>
            <a:xfrm>
              <a:off x="2324103" y="1342265"/>
              <a:ext cx="1143000" cy="389394"/>
            </a:xfrm>
            <a:prstGeom prst="rect">
              <a:avLst/>
            </a:prstGeom>
            <a:noFill/>
          </p:spPr>
          <p:txBody>
            <a:bodyPr wrap="square" rtlCol="0">
              <a:spAutoFit/>
            </a:bodyPr>
            <a:lstStyle/>
            <a:p>
              <a:pPr algn="ctr"/>
              <a:r>
                <a:rPr lang="en-US" sz="800" b="1" dirty="0" err="1" smtClean="0">
                  <a:solidFill>
                    <a:schemeClr val="tx1">
                      <a:lumMod val="65000"/>
                      <a:lumOff val="35000"/>
                    </a:schemeClr>
                  </a:solidFill>
                  <a:latin typeface="Arial" panose="020B0604020202020204" pitchFamily="34" charset="0"/>
                  <a:cs typeface="Arial" panose="020B0604020202020204" pitchFamily="34" charset="0"/>
                </a:rPr>
                <a:t>MAb</a:t>
              </a:r>
              <a:r>
                <a:rPr lang="en-US" sz="800" b="1" dirty="0" smtClean="0">
                  <a:solidFill>
                    <a:schemeClr val="tx1">
                      <a:lumMod val="65000"/>
                      <a:lumOff val="35000"/>
                    </a:schemeClr>
                  </a:solidFill>
                  <a:latin typeface="Arial" panose="020B0604020202020204" pitchFamily="34" charset="0"/>
                  <a:cs typeface="Arial" panose="020B0604020202020204" pitchFamily="34" charset="0"/>
                </a:rPr>
                <a:t> 1 </a:t>
              </a:r>
              <a:br>
                <a:rPr lang="en-US" sz="800" b="1" dirty="0" smtClean="0">
                  <a:solidFill>
                    <a:schemeClr val="tx1">
                      <a:lumMod val="65000"/>
                      <a:lumOff val="35000"/>
                    </a:schemeClr>
                  </a:solidFill>
                  <a:latin typeface="Arial" panose="020B0604020202020204" pitchFamily="34" charset="0"/>
                  <a:cs typeface="Arial" panose="020B0604020202020204" pitchFamily="34" charset="0"/>
                </a:rPr>
              </a:br>
              <a:r>
                <a:rPr lang="en-US" sz="800" b="1" dirty="0" smtClean="0">
                  <a:solidFill>
                    <a:schemeClr val="tx1">
                      <a:lumMod val="65000"/>
                      <a:lumOff val="35000"/>
                    </a:schemeClr>
                  </a:solidFill>
                  <a:latin typeface="Arial" panose="020B0604020202020204" pitchFamily="34" charset="0"/>
                  <a:cs typeface="Arial" panose="020B0604020202020204" pitchFamily="34" charset="0"/>
                </a:rPr>
                <a:t>week 2-3</a:t>
              </a:r>
              <a:endParaRPr lang="en-US" sz="8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TextBox 13"/>
            <p:cNvSpPr txBox="1"/>
            <p:nvPr/>
          </p:nvSpPr>
          <p:spPr>
            <a:xfrm>
              <a:off x="3086104" y="1392345"/>
              <a:ext cx="990599" cy="389394"/>
            </a:xfrm>
            <a:prstGeom prst="rect">
              <a:avLst/>
            </a:prstGeom>
            <a:noFill/>
          </p:spPr>
          <p:txBody>
            <a:bodyPr wrap="square" rtlCol="0">
              <a:spAutoFit/>
            </a:bodyPr>
            <a:lstStyle/>
            <a:p>
              <a:pPr algn="ctr"/>
              <a:r>
                <a:rPr lang="en-US" sz="800" b="1" dirty="0" err="1" smtClean="0">
                  <a:solidFill>
                    <a:schemeClr val="tx1">
                      <a:lumMod val="65000"/>
                      <a:lumOff val="35000"/>
                    </a:schemeClr>
                  </a:solidFill>
                  <a:latin typeface="Arial" panose="020B0604020202020204" pitchFamily="34" charset="0"/>
                  <a:cs typeface="Arial" panose="020B0604020202020204" pitchFamily="34" charset="0"/>
                </a:rPr>
                <a:t>MAb</a:t>
              </a:r>
              <a:r>
                <a:rPr lang="en-US" sz="800" b="1" dirty="0" smtClean="0">
                  <a:solidFill>
                    <a:schemeClr val="tx1">
                      <a:lumMod val="65000"/>
                      <a:lumOff val="35000"/>
                    </a:schemeClr>
                  </a:solidFill>
                  <a:latin typeface="Arial" panose="020B0604020202020204" pitchFamily="34" charset="0"/>
                  <a:cs typeface="Arial" panose="020B0604020202020204" pitchFamily="34" charset="0"/>
                </a:rPr>
                <a:t> 1 </a:t>
              </a:r>
              <a:br>
                <a:rPr lang="en-US" sz="800" b="1" dirty="0" smtClean="0">
                  <a:solidFill>
                    <a:schemeClr val="tx1">
                      <a:lumMod val="65000"/>
                      <a:lumOff val="35000"/>
                    </a:schemeClr>
                  </a:solidFill>
                  <a:latin typeface="Arial" panose="020B0604020202020204" pitchFamily="34" charset="0"/>
                  <a:cs typeface="Arial" panose="020B0604020202020204" pitchFamily="34" charset="0"/>
                </a:rPr>
              </a:br>
              <a:r>
                <a:rPr lang="en-US" sz="800" b="1" dirty="0" smtClean="0">
                  <a:solidFill>
                    <a:schemeClr val="tx1">
                      <a:lumMod val="65000"/>
                      <a:lumOff val="35000"/>
                    </a:schemeClr>
                  </a:solidFill>
                  <a:latin typeface="Arial" panose="020B0604020202020204" pitchFamily="34" charset="0"/>
                  <a:cs typeface="Arial" panose="020B0604020202020204" pitchFamily="34" charset="0"/>
                </a:rPr>
                <a:t>week 4</a:t>
              </a:r>
              <a:endParaRPr lang="en-US" sz="8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5" name="TextBox 14"/>
            <p:cNvSpPr txBox="1"/>
            <p:nvPr/>
          </p:nvSpPr>
          <p:spPr>
            <a:xfrm>
              <a:off x="3656751" y="1275053"/>
              <a:ext cx="914400" cy="389394"/>
            </a:xfrm>
            <a:prstGeom prst="rect">
              <a:avLst/>
            </a:prstGeom>
            <a:noFill/>
          </p:spPr>
          <p:txBody>
            <a:bodyPr wrap="square" rtlCol="0">
              <a:spAutoFit/>
            </a:bodyPr>
            <a:lstStyle/>
            <a:p>
              <a:pPr algn="ctr"/>
              <a:r>
                <a:rPr lang="en-US" sz="800" b="1" dirty="0" err="1" smtClean="0">
                  <a:solidFill>
                    <a:schemeClr val="tx1">
                      <a:lumMod val="65000"/>
                      <a:lumOff val="35000"/>
                    </a:schemeClr>
                  </a:solidFill>
                  <a:latin typeface="Arial" panose="020B0604020202020204" pitchFamily="34" charset="0"/>
                  <a:cs typeface="Arial" panose="020B0604020202020204" pitchFamily="34" charset="0"/>
                </a:rPr>
                <a:t>MAb</a:t>
              </a:r>
              <a:r>
                <a:rPr lang="en-US" sz="800" b="1" dirty="0" smtClean="0">
                  <a:solidFill>
                    <a:schemeClr val="tx1">
                      <a:lumMod val="65000"/>
                      <a:lumOff val="35000"/>
                    </a:schemeClr>
                  </a:solidFill>
                  <a:latin typeface="Arial" panose="020B0604020202020204" pitchFamily="34" charset="0"/>
                  <a:cs typeface="Arial" panose="020B0604020202020204" pitchFamily="34" charset="0"/>
                </a:rPr>
                <a:t> 2 </a:t>
              </a:r>
              <a:br>
                <a:rPr lang="en-US" sz="800" b="1" dirty="0" smtClean="0">
                  <a:solidFill>
                    <a:schemeClr val="tx1">
                      <a:lumMod val="65000"/>
                      <a:lumOff val="35000"/>
                    </a:schemeClr>
                  </a:solidFill>
                  <a:latin typeface="Arial" panose="020B0604020202020204" pitchFamily="34" charset="0"/>
                  <a:cs typeface="Arial" panose="020B0604020202020204" pitchFamily="34" charset="0"/>
                </a:rPr>
              </a:br>
              <a:r>
                <a:rPr lang="en-US" sz="800" b="1" dirty="0" smtClean="0">
                  <a:solidFill>
                    <a:schemeClr val="tx1">
                      <a:lumMod val="65000"/>
                      <a:lumOff val="35000"/>
                    </a:schemeClr>
                  </a:solidFill>
                  <a:latin typeface="Arial" panose="020B0604020202020204" pitchFamily="34" charset="0"/>
                  <a:cs typeface="Arial" panose="020B0604020202020204" pitchFamily="34" charset="0"/>
                </a:rPr>
                <a:t>week </a:t>
              </a:r>
              <a:endParaRPr lang="en-US" sz="8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6" name="TextBox 15"/>
            <p:cNvSpPr txBox="1"/>
            <p:nvPr/>
          </p:nvSpPr>
          <p:spPr>
            <a:xfrm>
              <a:off x="4256489" y="1453991"/>
              <a:ext cx="990599" cy="389394"/>
            </a:xfrm>
            <a:prstGeom prst="rect">
              <a:avLst/>
            </a:prstGeom>
            <a:noFill/>
          </p:spPr>
          <p:txBody>
            <a:bodyPr wrap="square" rtlCol="0">
              <a:spAutoFit/>
            </a:bodyPr>
            <a:lstStyle/>
            <a:p>
              <a:pPr algn="ctr"/>
              <a:r>
                <a:rPr lang="en-US" sz="800" b="1" dirty="0" err="1" smtClean="0">
                  <a:solidFill>
                    <a:schemeClr val="tx1">
                      <a:lumMod val="65000"/>
                      <a:lumOff val="35000"/>
                    </a:schemeClr>
                  </a:solidFill>
                  <a:latin typeface="Arial" panose="020B0604020202020204" pitchFamily="34" charset="0"/>
                  <a:cs typeface="Arial" panose="020B0604020202020204" pitchFamily="34" charset="0"/>
                </a:rPr>
                <a:t>MAb</a:t>
              </a:r>
              <a:r>
                <a:rPr lang="en-US" sz="800" b="1" dirty="0" smtClean="0">
                  <a:solidFill>
                    <a:schemeClr val="tx1">
                      <a:lumMod val="65000"/>
                      <a:lumOff val="35000"/>
                    </a:schemeClr>
                  </a:solidFill>
                  <a:latin typeface="Arial" panose="020B0604020202020204" pitchFamily="34" charset="0"/>
                  <a:cs typeface="Arial" panose="020B0604020202020204" pitchFamily="34" charset="0"/>
                </a:rPr>
                <a:t> 2 </a:t>
              </a:r>
              <a:br>
                <a:rPr lang="en-US" sz="800" b="1" dirty="0" smtClean="0">
                  <a:solidFill>
                    <a:schemeClr val="tx1">
                      <a:lumMod val="65000"/>
                      <a:lumOff val="35000"/>
                    </a:schemeClr>
                  </a:solidFill>
                  <a:latin typeface="Arial" panose="020B0604020202020204" pitchFamily="34" charset="0"/>
                  <a:cs typeface="Arial" panose="020B0604020202020204" pitchFamily="34" charset="0"/>
                </a:rPr>
              </a:br>
              <a:r>
                <a:rPr lang="en-US" sz="800" b="1" dirty="0" smtClean="0">
                  <a:solidFill>
                    <a:schemeClr val="tx1">
                      <a:lumMod val="65000"/>
                      <a:lumOff val="35000"/>
                    </a:schemeClr>
                  </a:solidFill>
                  <a:latin typeface="Arial" panose="020B0604020202020204" pitchFamily="34" charset="0"/>
                  <a:cs typeface="Arial" panose="020B0604020202020204" pitchFamily="34" charset="0"/>
                </a:rPr>
                <a:t>week 3</a:t>
              </a:r>
              <a:endParaRPr lang="en-US" sz="800" b="1"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17" name="Straight Arrow Connector 16"/>
            <p:cNvCxnSpPr>
              <a:stCxn id="13" idx="2"/>
            </p:cNvCxnSpPr>
            <p:nvPr/>
          </p:nvCxnSpPr>
          <p:spPr>
            <a:xfrm>
              <a:off x="2895603" y="1731659"/>
              <a:ext cx="419100" cy="1134605"/>
            </a:xfrm>
            <a:prstGeom prst="straightConnector1">
              <a:avLst/>
            </a:prstGeom>
            <a:ln w="28575">
              <a:solidFill>
                <a:srgbClr val="00A8B5"/>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6200000" flipH="1">
              <a:off x="3124202" y="2256667"/>
              <a:ext cx="1066801" cy="152399"/>
            </a:xfrm>
            <a:prstGeom prst="straightConnector1">
              <a:avLst/>
            </a:prstGeom>
            <a:ln w="28575">
              <a:solidFill>
                <a:srgbClr val="00A8B5"/>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3543301" y="2218566"/>
              <a:ext cx="1219202" cy="76199"/>
            </a:xfrm>
            <a:prstGeom prst="straightConnector1">
              <a:avLst/>
            </a:prstGeom>
            <a:ln w="28575">
              <a:solidFill>
                <a:srgbClr val="00A8B5"/>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a:off x="4114803" y="2332867"/>
              <a:ext cx="1143002" cy="76199"/>
            </a:xfrm>
            <a:prstGeom prst="straightConnector1">
              <a:avLst/>
            </a:prstGeom>
            <a:ln w="28575">
              <a:solidFill>
                <a:srgbClr val="00A8B5"/>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a:off x="4572003" y="2104267"/>
              <a:ext cx="1295402" cy="380999"/>
            </a:xfrm>
            <a:prstGeom prst="straightConnector1">
              <a:avLst/>
            </a:prstGeom>
            <a:ln w="28575">
              <a:solidFill>
                <a:srgbClr val="00A8B5"/>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633254" y="1951865"/>
              <a:ext cx="533400" cy="283196"/>
            </a:xfrm>
            <a:prstGeom prst="rect">
              <a:avLst/>
            </a:prstGeom>
            <a:noFill/>
          </p:spPr>
          <p:txBody>
            <a:bodyPr wrap="square" rtlCol="0">
              <a:spAutoFit/>
            </a:bodyPr>
            <a:lstStyle/>
            <a:p>
              <a:r>
                <a:rPr lang="en-US" sz="1000" b="1" dirty="0" smtClean="0">
                  <a:solidFill>
                    <a:schemeClr val="tx1">
                      <a:lumMod val="65000"/>
                      <a:lumOff val="35000"/>
                    </a:schemeClr>
                  </a:solidFill>
                  <a:latin typeface="Arial" panose="020B0604020202020204" pitchFamily="34" charset="0"/>
                  <a:cs typeface="Arial" panose="020B0604020202020204" pitchFamily="34" charset="0"/>
                </a:rPr>
                <a:t>170</a:t>
              </a:r>
              <a:endParaRPr lang="en-US" sz="1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TextBox 22"/>
            <p:cNvSpPr txBox="1"/>
            <p:nvPr/>
          </p:nvSpPr>
          <p:spPr>
            <a:xfrm>
              <a:off x="1633254" y="2104265"/>
              <a:ext cx="533400" cy="283196"/>
            </a:xfrm>
            <a:prstGeom prst="rect">
              <a:avLst/>
            </a:prstGeom>
            <a:noFill/>
          </p:spPr>
          <p:txBody>
            <a:bodyPr wrap="square" rtlCol="0">
              <a:spAutoFit/>
            </a:bodyPr>
            <a:lstStyle/>
            <a:p>
              <a:r>
                <a:rPr lang="en-US" sz="1000" b="1" dirty="0" smtClean="0">
                  <a:solidFill>
                    <a:schemeClr val="tx1">
                      <a:lumMod val="65000"/>
                      <a:lumOff val="35000"/>
                    </a:schemeClr>
                  </a:solidFill>
                  <a:latin typeface="Arial" panose="020B0604020202020204" pitchFamily="34" charset="0"/>
                  <a:cs typeface="Arial" panose="020B0604020202020204" pitchFamily="34" charset="0"/>
                </a:rPr>
                <a:t>130 </a:t>
              </a:r>
              <a:endParaRPr lang="en-US" sz="1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4" name="TextBox 23"/>
            <p:cNvSpPr txBox="1"/>
            <p:nvPr/>
          </p:nvSpPr>
          <p:spPr>
            <a:xfrm>
              <a:off x="1676402" y="2409065"/>
              <a:ext cx="533400" cy="283196"/>
            </a:xfrm>
            <a:prstGeom prst="rect">
              <a:avLst/>
            </a:prstGeom>
            <a:noFill/>
          </p:spPr>
          <p:txBody>
            <a:bodyPr wrap="square" rtlCol="0">
              <a:spAutoFit/>
            </a:bodyPr>
            <a:lstStyle/>
            <a:p>
              <a:r>
                <a:rPr lang="en-US" sz="1000" b="1" dirty="0" smtClean="0">
                  <a:solidFill>
                    <a:schemeClr val="tx1">
                      <a:lumMod val="65000"/>
                      <a:lumOff val="35000"/>
                    </a:schemeClr>
                  </a:solidFill>
                  <a:latin typeface="Arial" panose="020B0604020202020204" pitchFamily="34" charset="0"/>
                  <a:cs typeface="Arial" panose="020B0604020202020204" pitchFamily="34" charset="0"/>
                </a:rPr>
                <a:t>95</a:t>
              </a:r>
              <a:endParaRPr lang="en-US" sz="1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5" name="TextBox 24"/>
            <p:cNvSpPr txBox="1"/>
            <p:nvPr/>
          </p:nvSpPr>
          <p:spPr>
            <a:xfrm>
              <a:off x="1676402" y="2713865"/>
              <a:ext cx="533400" cy="283196"/>
            </a:xfrm>
            <a:prstGeom prst="rect">
              <a:avLst/>
            </a:prstGeom>
            <a:noFill/>
          </p:spPr>
          <p:txBody>
            <a:bodyPr wrap="square" rtlCol="0">
              <a:spAutoFit/>
            </a:bodyPr>
            <a:lstStyle/>
            <a:p>
              <a:r>
                <a:rPr lang="en-US" sz="1000" b="1" dirty="0" smtClean="0">
                  <a:solidFill>
                    <a:schemeClr val="tx1">
                      <a:lumMod val="65000"/>
                      <a:lumOff val="35000"/>
                    </a:schemeClr>
                  </a:solidFill>
                  <a:latin typeface="Arial" panose="020B0604020202020204" pitchFamily="34" charset="0"/>
                  <a:cs typeface="Arial" panose="020B0604020202020204" pitchFamily="34" charset="0"/>
                </a:rPr>
                <a:t>72</a:t>
              </a:r>
              <a:endParaRPr lang="en-US" sz="1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6" name="TextBox 25"/>
            <p:cNvSpPr txBox="1"/>
            <p:nvPr/>
          </p:nvSpPr>
          <p:spPr>
            <a:xfrm>
              <a:off x="1676402" y="3018665"/>
              <a:ext cx="533400" cy="283196"/>
            </a:xfrm>
            <a:prstGeom prst="rect">
              <a:avLst/>
            </a:prstGeom>
            <a:noFill/>
          </p:spPr>
          <p:txBody>
            <a:bodyPr wrap="square" rtlCol="0">
              <a:spAutoFit/>
            </a:bodyPr>
            <a:lstStyle/>
            <a:p>
              <a:r>
                <a:rPr lang="en-US" sz="1000" b="1" dirty="0" smtClean="0">
                  <a:solidFill>
                    <a:schemeClr val="tx1">
                      <a:lumMod val="65000"/>
                      <a:lumOff val="35000"/>
                    </a:schemeClr>
                  </a:solidFill>
                  <a:latin typeface="Arial" panose="020B0604020202020204" pitchFamily="34" charset="0"/>
                  <a:cs typeface="Arial" panose="020B0604020202020204" pitchFamily="34" charset="0"/>
                </a:rPr>
                <a:t>55</a:t>
              </a:r>
              <a:endParaRPr lang="en-US" sz="1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7" name="TextBox 26"/>
            <p:cNvSpPr txBox="1"/>
            <p:nvPr/>
          </p:nvSpPr>
          <p:spPr>
            <a:xfrm>
              <a:off x="1676402" y="3399665"/>
              <a:ext cx="533400" cy="283196"/>
            </a:xfrm>
            <a:prstGeom prst="rect">
              <a:avLst/>
            </a:prstGeom>
            <a:noFill/>
          </p:spPr>
          <p:txBody>
            <a:bodyPr wrap="square" rtlCol="0">
              <a:spAutoFit/>
            </a:bodyPr>
            <a:lstStyle/>
            <a:p>
              <a:r>
                <a:rPr lang="en-US" sz="1000" b="1" dirty="0" smtClean="0">
                  <a:solidFill>
                    <a:schemeClr val="tx1">
                      <a:lumMod val="65000"/>
                      <a:lumOff val="35000"/>
                    </a:schemeClr>
                  </a:solidFill>
                  <a:latin typeface="Arial" panose="020B0604020202020204" pitchFamily="34" charset="0"/>
                  <a:cs typeface="Arial" panose="020B0604020202020204" pitchFamily="34" charset="0"/>
                </a:rPr>
                <a:t>43</a:t>
              </a:r>
              <a:endParaRPr lang="en-US" sz="1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8" name="TextBox 27"/>
            <p:cNvSpPr txBox="1"/>
            <p:nvPr/>
          </p:nvSpPr>
          <p:spPr>
            <a:xfrm>
              <a:off x="1676402" y="3856864"/>
              <a:ext cx="533400" cy="283196"/>
            </a:xfrm>
            <a:prstGeom prst="rect">
              <a:avLst/>
            </a:prstGeom>
            <a:noFill/>
          </p:spPr>
          <p:txBody>
            <a:bodyPr wrap="square" rtlCol="0">
              <a:spAutoFit/>
            </a:bodyPr>
            <a:lstStyle/>
            <a:p>
              <a:r>
                <a:rPr lang="en-US" sz="1000" b="1" dirty="0" smtClean="0">
                  <a:solidFill>
                    <a:schemeClr val="tx1">
                      <a:lumMod val="65000"/>
                      <a:lumOff val="35000"/>
                    </a:schemeClr>
                  </a:solidFill>
                  <a:latin typeface="Arial" panose="020B0604020202020204" pitchFamily="34" charset="0"/>
                  <a:cs typeface="Arial" panose="020B0604020202020204" pitchFamily="34" charset="0"/>
                </a:rPr>
                <a:t>34</a:t>
              </a:r>
              <a:endParaRPr lang="en-US" sz="1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9" name="TextBox 28"/>
            <p:cNvSpPr txBox="1"/>
            <p:nvPr/>
          </p:nvSpPr>
          <p:spPr>
            <a:xfrm>
              <a:off x="1676402" y="4314065"/>
              <a:ext cx="533400" cy="283196"/>
            </a:xfrm>
            <a:prstGeom prst="rect">
              <a:avLst/>
            </a:prstGeom>
            <a:noFill/>
          </p:spPr>
          <p:txBody>
            <a:bodyPr wrap="square" rtlCol="0">
              <a:spAutoFit/>
            </a:bodyPr>
            <a:lstStyle/>
            <a:p>
              <a:r>
                <a:rPr lang="en-US" sz="1000" b="1" dirty="0" smtClean="0">
                  <a:solidFill>
                    <a:schemeClr val="tx1">
                      <a:lumMod val="65000"/>
                      <a:lumOff val="35000"/>
                    </a:schemeClr>
                  </a:solidFill>
                  <a:latin typeface="Arial" panose="020B0604020202020204" pitchFamily="34" charset="0"/>
                  <a:cs typeface="Arial" panose="020B0604020202020204" pitchFamily="34" charset="0"/>
                </a:rPr>
                <a:t>26</a:t>
              </a:r>
              <a:endParaRPr lang="en-US" sz="1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0" name="TextBox 29"/>
            <p:cNvSpPr txBox="1"/>
            <p:nvPr/>
          </p:nvSpPr>
          <p:spPr>
            <a:xfrm>
              <a:off x="5486401" y="4161665"/>
              <a:ext cx="685799" cy="460194"/>
            </a:xfrm>
            <a:prstGeom prst="rect">
              <a:avLst/>
            </a:prstGeom>
            <a:noFill/>
          </p:spPr>
          <p:txBody>
            <a:bodyPr wrap="square" rtlCol="0">
              <a:spAutoFit/>
            </a:bodyPr>
            <a:lstStyle/>
            <a:p>
              <a:r>
                <a:rPr lang="en-US" sz="1000" b="1" dirty="0" smtClean="0">
                  <a:solidFill>
                    <a:schemeClr val="tx1">
                      <a:lumMod val="65000"/>
                      <a:lumOff val="35000"/>
                    </a:schemeClr>
                  </a:solidFill>
                  <a:latin typeface="Arial" panose="020B0604020202020204" pitchFamily="34" charset="0"/>
                  <a:cs typeface="Arial" panose="020B0604020202020204" pitchFamily="34" charset="0"/>
                </a:rPr>
                <a:t>Light</a:t>
              </a:r>
            </a:p>
            <a:p>
              <a:r>
                <a:rPr lang="en-US" sz="1000" b="1" dirty="0" smtClean="0">
                  <a:solidFill>
                    <a:schemeClr val="tx1">
                      <a:lumMod val="65000"/>
                      <a:lumOff val="35000"/>
                    </a:schemeClr>
                  </a:solidFill>
                  <a:latin typeface="Arial" panose="020B0604020202020204" pitchFamily="34" charset="0"/>
                  <a:cs typeface="Arial" panose="020B0604020202020204" pitchFamily="34" charset="0"/>
                </a:rPr>
                <a:t>Chain</a:t>
              </a:r>
              <a:endParaRPr lang="en-US" sz="1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1" name="TextBox 30"/>
            <p:cNvSpPr txBox="1"/>
            <p:nvPr/>
          </p:nvSpPr>
          <p:spPr>
            <a:xfrm>
              <a:off x="5486401" y="3171065"/>
              <a:ext cx="685799" cy="460194"/>
            </a:xfrm>
            <a:prstGeom prst="rect">
              <a:avLst/>
            </a:prstGeom>
            <a:noFill/>
          </p:spPr>
          <p:txBody>
            <a:bodyPr wrap="square" rtlCol="0">
              <a:spAutoFit/>
            </a:bodyPr>
            <a:lstStyle/>
            <a:p>
              <a:r>
                <a:rPr lang="en-US" sz="1000" b="1" dirty="0" smtClean="0">
                  <a:solidFill>
                    <a:schemeClr val="tx1">
                      <a:lumMod val="65000"/>
                      <a:lumOff val="35000"/>
                    </a:schemeClr>
                  </a:solidFill>
                  <a:latin typeface="Arial" panose="020B0604020202020204" pitchFamily="34" charset="0"/>
                  <a:cs typeface="Arial" panose="020B0604020202020204" pitchFamily="34" charset="0"/>
                </a:rPr>
                <a:t>Heavy Chain</a:t>
              </a:r>
              <a:endParaRPr lang="en-US" sz="1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2" name="TextBox 31"/>
            <p:cNvSpPr txBox="1"/>
            <p:nvPr/>
          </p:nvSpPr>
          <p:spPr>
            <a:xfrm>
              <a:off x="228602" y="2028065"/>
              <a:ext cx="1451449" cy="1238983"/>
            </a:xfrm>
            <a:prstGeom prst="rect">
              <a:avLst/>
            </a:prstGeom>
            <a:noFill/>
          </p:spPr>
          <p:txBody>
            <a:bodyPr wrap="square" rtlCol="0">
              <a:spAutoFit/>
            </a:bodyPr>
            <a:lstStyle/>
            <a:p>
              <a:r>
                <a:rPr lang="en-US" sz="1000" b="1" dirty="0" smtClean="0">
                  <a:solidFill>
                    <a:srgbClr val="008BB4"/>
                  </a:solidFill>
                  <a:latin typeface="Arial" panose="020B0604020202020204" pitchFamily="34" charset="0"/>
                  <a:cs typeface="Arial" panose="020B0604020202020204" pitchFamily="34" charset="0"/>
                </a:rPr>
                <a:t>Mab 1: </a:t>
              </a:r>
            </a:p>
            <a:p>
              <a:pPr marL="171450" indent="-171450">
                <a:buFont typeface="Arial" panose="020B0604020202020204" pitchFamily="34" charset="0"/>
                <a:buChar char="•"/>
              </a:pPr>
              <a:r>
                <a:rPr lang="en-US" sz="900" dirty="0" smtClean="0">
                  <a:solidFill>
                    <a:srgbClr val="008BB4"/>
                  </a:solidFill>
                  <a:latin typeface="Arial" panose="020B0604020202020204" pitchFamily="34" charset="0"/>
                  <a:cs typeface="Arial" panose="020B0604020202020204" pitchFamily="34" charset="0"/>
                </a:rPr>
                <a:t>168 mg in 60 mL volume, 2.8 mg/</a:t>
              </a:r>
              <a:r>
                <a:rPr lang="en-US" sz="900" dirty="0" err="1" smtClean="0">
                  <a:solidFill>
                    <a:srgbClr val="008BB4"/>
                  </a:solidFill>
                  <a:latin typeface="Arial" panose="020B0604020202020204" pitchFamily="34" charset="0"/>
                  <a:cs typeface="Arial" panose="020B0604020202020204" pitchFamily="34" charset="0"/>
                </a:rPr>
                <a:t>mL.</a:t>
              </a:r>
              <a:r>
                <a:rPr lang="en-US" sz="900" dirty="0" smtClean="0">
                  <a:solidFill>
                    <a:srgbClr val="008BB4"/>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sz="900" dirty="0" smtClean="0">
                  <a:solidFill>
                    <a:srgbClr val="008BB4"/>
                  </a:solidFill>
                  <a:latin typeface="Arial" panose="020B0604020202020204" pitchFamily="34" charset="0"/>
                  <a:cs typeface="Arial" panose="020B0604020202020204" pitchFamily="34" charset="0"/>
                </a:rPr>
                <a:t>9 L of medium consumed, 3 weeks culture.</a:t>
              </a:r>
              <a:endParaRPr lang="en-US" sz="900" dirty="0">
                <a:solidFill>
                  <a:srgbClr val="008BB4"/>
                </a:solidFill>
                <a:latin typeface="Arial" panose="020B0604020202020204" pitchFamily="34" charset="0"/>
                <a:cs typeface="Arial" panose="020B0604020202020204" pitchFamily="34" charset="0"/>
              </a:endParaRPr>
            </a:p>
          </p:txBody>
        </p:sp>
        <p:sp>
          <p:nvSpPr>
            <p:cNvPr id="33" name="TextBox 32"/>
            <p:cNvSpPr txBox="1"/>
            <p:nvPr/>
          </p:nvSpPr>
          <p:spPr>
            <a:xfrm>
              <a:off x="243695" y="3694572"/>
              <a:ext cx="1389559" cy="1238983"/>
            </a:xfrm>
            <a:prstGeom prst="rect">
              <a:avLst/>
            </a:prstGeom>
            <a:noFill/>
          </p:spPr>
          <p:txBody>
            <a:bodyPr wrap="square" rtlCol="0">
              <a:spAutoFit/>
            </a:bodyPr>
            <a:lstStyle/>
            <a:p>
              <a:r>
                <a:rPr lang="en-US" sz="1000" b="1" dirty="0" smtClean="0">
                  <a:solidFill>
                    <a:srgbClr val="008BB4"/>
                  </a:solidFill>
                  <a:latin typeface="Arial" panose="020B0604020202020204" pitchFamily="34" charset="0"/>
                  <a:cs typeface="Arial" panose="020B0604020202020204" pitchFamily="34" charset="0"/>
                </a:rPr>
                <a:t>Mab 2: </a:t>
              </a:r>
            </a:p>
            <a:p>
              <a:pPr marL="171450" indent="-171450">
                <a:buFont typeface="Arial" panose="020B0604020202020204" pitchFamily="34" charset="0"/>
                <a:buChar char="•"/>
              </a:pPr>
              <a:r>
                <a:rPr lang="en-US" sz="900" dirty="0" smtClean="0">
                  <a:solidFill>
                    <a:srgbClr val="008BB4"/>
                  </a:solidFill>
                  <a:latin typeface="Arial" panose="020B0604020202020204" pitchFamily="34" charset="0"/>
                  <a:cs typeface="Arial" panose="020B0604020202020204" pitchFamily="34" charset="0"/>
                </a:rPr>
                <a:t>159 mg in 70 mL volume, 2.3 mg/</a:t>
              </a:r>
              <a:r>
                <a:rPr lang="en-US" sz="900" dirty="0" err="1" smtClean="0">
                  <a:solidFill>
                    <a:srgbClr val="008BB4"/>
                  </a:solidFill>
                  <a:latin typeface="Arial" panose="020B0604020202020204" pitchFamily="34" charset="0"/>
                  <a:cs typeface="Arial" panose="020B0604020202020204" pitchFamily="34" charset="0"/>
                </a:rPr>
                <a:t>mL.</a:t>
              </a:r>
              <a:r>
                <a:rPr lang="en-US" sz="900" dirty="0" smtClean="0">
                  <a:solidFill>
                    <a:srgbClr val="008BB4"/>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sz="900" dirty="0" smtClean="0">
                  <a:solidFill>
                    <a:srgbClr val="008BB4"/>
                  </a:solidFill>
                  <a:latin typeface="Arial" panose="020B0604020202020204" pitchFamily="34" charset="0"/>
                  <a:cs typeface="Arial" panose="020B0604020202020204" pitchFamily="34" charset="0"/>
                </a:rPr>
                <a:t>11 L of medium consumed, 3weeks culture.</a:t>
              </a:r>
              <a:endParaRPr lang="en-US" sz="900" dirty="0">
                <a:solidFill>
                  <a:srgbClr val="008BB4"/>
                </a:solidFill>
                <a:latin typeface="Arial" panose="020B0604020202020204" pitchFamily="34" charset="0"/>
                <a:cs typeface="Arial" panose="020B0604020202020204" pitchFamily="34" charset="0"/>
              </a:endParaRPr>
            </a:p>
          </p:txBody>
        </p:sp>
      </p:grpSp>
      <p:sp>
        <p:nvSpPr>
          <p:cNvPr id="34" name="Rectangle 33"/>
          <p:cNvSpPr/>
          <p:nvPr/>
        </p:nvSpPr>
        <p:spPr>
          <a:xfrm>
            <a:off x="5638800" y="1524000"/>
            <a:ext cx="3124199" cy="2862322"/>
          </a:xfrm>
          <a:prstGeom prst="rect">
            <a:avLst/>
          </a:prstGeom>
        </p:spPr>
        <p:txBody>
          <a:bodyPr wrap="square">
            <a:spAutoFit/>
          </a:bodyPr>
          <a:lstStyle/>
          <a:p>
            <a:pPr marL="342900" indent="-342900" eaLnBrk="1" hangingPunct="1">
              <a:buFont typeface="Arial" panose="020B0604020202020204" pitchFamily="34" charset="0"/>
              <a:buChar char="•"/>
            </a:pPr>
            <a:r>
              <a:rPr lang="en-US" sz="2000" dirty="0">
                <a:solidFill>
                  <a:schemeClr val="tx1">
                    <a:lumMod val="85000"/>
                    <a:lumOff val="15000"/>
                  </a:schemeClr>
                </a:solidFill>
                <a:latin typeface="Arial" panose="020B0604020202020204" pitchFamily="34" charset="0"/>
                <a:cs typeface="Arial" panose="020B0604020202020204" pitchFamily="34" charset="0"/>
              </a:rPr>
              <a:t>TGF Beta diffuses out</a:t>
            </a:r>
          </a:p>
          <a:p>
            <a:pPr marL="342900" indent="-342900" eaLnBrk="1" hangingPunct="1">
              <a:buFont typeface="Arial" panose="020B0604020202020204" pitchFamily="34" charset="0"/>
              <a:buChar char="•"/>
            </a:pPr>
            <a:r>
              <a:rPr lang="en-US" sz="2000" dirty="0" smtClean="0">
                <a:solidFill>
                  <a:schemeClr val="tx1">
                    <a:lumMod val="85000"/>
                    <a:lumOff val="15000"/>
                  </a:schemeClr>
                </a:solidFill>
                <a:latin typeface="Arial" panose="020B0604020202020204" pitchFamily="34" charset="0"/>
                <a:cs typeface="Arial" panose="020B0604020202020204" pitchFamily="34" charset="0"/>
              </a:rPr>
              <a:t>Mab </a:t>
            </a:r>
            <a:r>
              <a:rPr lang="en-US" sz="2000" dirty="0">
                <a:solidFill>
                  <a:schemeClr val="tx1">
                    <a:lumMod val="85000"/>
                    <a:lumOff val="15000"/>
                  </a:schemeClr>
                </a:solidFill>
                <a:latin typeface="Arial" panose="020B0604020202020204" pitchFamily="34" charset="0"/>
                <a:cs typeface="Arial" panose="020B0604020202020204" pitchFamily="34" charset="0"/>
              </a:rPr>
              <a:t>trapped in ECS</a:t>
            </a:r>
          </a:p>
          <a:p>
            <a:pPr marL="342900" indent="-342900" eaLnBrk="1" hangingPunct="1">
              <a:buFont typeface="Arial" panose="020B0604020202020204" pitchFamily="34" charset="0"/>
              <a:buChar char="•"/>
            </a:pPr>
            <a:r>
              <a:rPr lang="en-US" sz="2000" dirty="0">
                <a:solidFill>
                  <a:schemeClr val="tx1">
                    <a:lumMod val="85000"/>
                    <a:lumOff val="15000"/>
                  </a:schemeClr>
                </a:solidFill>
                <a:latin typeface="Arial" panose="020B0604020202020204" pitchFamily="34" charset="0"/>
                <a:cs typeface="Arial" panose="020B0604020202020204" pitchFamily="34" charset="0"/>
              </a:rPr>
              <a:t>Easily adapt to             </a:t>
            </a:r>
            <a:r>
              <a:rPr lang="en-US" sz="2000" dirty="0" smtClean="0">
                <a:solidFill>
                  <a:schemeClr val="tx1">
                    <a:lumMod val="85000"/>
                    <a:lumOff val="15000"/>
                  </a:schemeClr>
                </a:solidFill>
                <a:latin typeface="Arial" panose="020B0604020202020204" pitchFamily="34" charset="0"/>
                <a:cs typeface="Arial" panose="020B0604020202020204" pitchFamily="34" charset="0"/>
              </a:rPr>
              <a:t>SFM/CDM-HD</a:t>
            </a:r>
            <a:endParaRPr lang="en-US" sz="2000" dirty="0">
              <a:solidFill>
                <a:schemeClr val="tx1">
                  <a:lumMod val="85000"/>
                  <a:lumOff val="15000"/>
                </a:schemeClr>
              </a:solidFill>
              <a:latin typeface="Arial" panose="020B0604020202020204" pitchFamily="34" charset="0"/>
              <a:cs typeface="Arial" panose="020B0604020202020204" pitchFamily="34" charset="0"/>
            </a:endParaRPr>
          </a:p>
          <a:p>
            <a:pPr marL="342900" indent="-342900" eaLnBrk="1" hangingPunct="1">
              <a:buFont typeface="Arial" panose="020B0604020202020204" pitchFamily="34" charset="0"/>
              <a:buChar char="•"/>
            </a:pPr>
            <a:r>
              <a:rPr lang="en-US" sz="2000" dirty="0">
                <a:solidFill>
                  <a:schemeClr val="tx1">
                    <a:lumMod val="85000"/>
                    <a:lumOff val="15000"/>
                  </a:schemeClr>
                </a:solidFill>
                <a:latin typeface="Arial" panose="020B0604020202020204" pitchFamily="34" charset="0"/>
                <a:cs typeface="Arial" panose="020B0604020202020204" pitchFamily="34" charset="0"/>
              </a:rPr>
              <a:t>Lower endotoxin</a:t>
            </a:r>
          </a:p>
          <a:p>
            <a:pPr marL="342900" indent="-342900" eaLnBrk="1" hangingPunct="1">
              <a:buFont typeface="Arial" panose="020B0604020202020204" pitchFamily="34" charset="0"/>
              <a:buChar char="•"/>
            </a:pPr>
            <a:r>
              <a:rPr lang="en-US" sz="2000" dirty="0">
                <a:solidFill>
                  <a:schemeClr val="tx1">
                    <a:lumMod val="85000"/>
                    <a:lumOff val="15000"/>
                  </a:schemeClr>
                </a:solidFill>
                <a:latin typeface="Arial" panose="020B0604020202020204" pitchFamily="34" charset="0"/>
                <a:cs typeface="Arial" panose="020B0604020202020204" pitchFamily="34" charset="0"/>
              </a:rPr>
              <a:t>.5 to 5 </a:t>
            </a:r>
            <a:r>
              <a:rPr lang="en-US" sz="2000" dirty="0" smtClean="0">
                <a:solidFill>
                  <a:schemeClr val="tx1">
                    <a:lumMod val="85000"/>
                    <a:lumOff val="15000"/>
                  </a:schemeClr>
                </a:solidFill>
                <a:latin typeface="Arial" panose="020B0604020202020204" pitchFamily="34" charset="0"/>
                <a:cs typeface="Arial" panose="020B0604020202020204" pitchFamily="34" charset="0"/>
              </a:rPr>
              <a:t>mg/mL </a:t>
            </a:r>
            <a:r>
              <a:rPr lang="en-US" sz="2000" dirty="0">
                <a:solidFill>
                  <a:schemeClr val="tx1">
                    <a:lumMod val="85000"/>
                    <a:lumOff val="15000"/>
                  </a:schemeClr>
                </a:solidFill>
                <a:latin typeface="Arial" panose="020B0604020202020204" pitchFamily="34" charset="0"/>
                <a:cs typeface="Arial" panose="020B0604020202020204" pitchFamily="34" charset="0"/>
              </a:rPr>
              <a:t>conc.</a:t>
            </a:r>
          </a:p>
          <a:p>
            <a:pPr marL="342900" indent="-342900" eaLnBrk="1" hangingPunct="1">
              <a:buFont typeface="Arial" panose="020B0604020202020204" pitchFamily="34" charset="0"/>
              <a:buChar char="•"/>
            </a:pPr>
            <a:r>
              <a:rPr lang="en-US" sz="2000" dirty="0">
                <a:solidFill>
                  <a:schemeClr val="tx1">
                    <a:lumMod val="85000"/>
                    <a:lumOff val="15000"/>
                  </a:schemeClr>
                </a:solidFill>
                <a:latin typeface="Arial" panose="020B0604020202020204" pitchFamily="34" charset="0"/>
                <a:cs typeface="Arial" panose="020B0604020202020204" pitchFamily="34" charset="0"/>
              </a:rPr>
              <a:t>5-100 mg per harvest</a:t>
            </a:r>
          </a:p>
          <a:p>
            <a:pPr marL="342900" indent="-342900" eaLnBrk="1" hangingPunct="1">
              <a:buFont typeface="Arial" panose="020B0604020202020204" pitchFamily="34" charset="0"/>
              <a:buChar char="•"/>
            </a:pPr>
            <a:r>
              <a:rPr lang="en-US" sz="2000" dirty="0">
                <a:solidFill>
                  <a:schemeClr val="tx1">
                    <a:lumMod val="85000"/>
                    <a:lumOff val="15000"/>
                  </a:schemeClr>
                </a:solidFill>
                <a:latin typeface="Arial" panose="020B0604020202020204" pitchFamily="34" charset="0"/>
                <a:cs typeface="Arial" panose="020B0604020202020204" pitchFamily="34" charset="0"/>
              </a:rPr>
              <a:t>Continuous production for over 6 months</a:t>
            </a:r>
          </a:p>
        </p:txBody>
      </p:sp>
    </p:spTree>
    <p:extLst>
      <p:ext uri="{BB962C8B-B14F-4D97-AF65-F5344CB8AC3E}">
        <p14:creationId xmlns:p14="http://schemas.microsoft.com/office/powerpoint/2010/main" val="207980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xEl>
                                              <p:pRg st="1" end="1"/>
                                            </p:txEl>
                                          </p:spTgt>
                                        </p:tgtEl>
                                        <p:attrNameLst>
                                          <p:attrName>style.visibility</p:attrName>
                                        </p:attrNameLst>
                                      </p:cBhvr>
                                      <p:to>
                                        <p:strVal val="visible"/>
                                      </p:to>
                                    </p:set>
                                    <p:animEffect transition="in" filter="fade">
                                      <p:cBhvr>
                                        <p:cTn id="12" dur="500"/>
                                        <p:tgtEl>
                                          <p:spTgt spid="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xEl>
                                              <p:pRg st="2" end="2"/>
                                            </p:txEl>
                                          </p:spTgt>
                                        </p:tgtEl>
                                        <p:attrNameLst>
                                          <p:attrName>style.visibility</p:attrName>
                                        </p:attrNameLst>
                                      </p:cBhvr>
                                      <p:to>
                                        <p:strVal val="visible"/>
                                      </p:to>
                                    </p:set>
                                    <p:animEffect transition="in" filter="fade">
                                      <p:cBhvr>
                                        <p:cTn id="17" dur="500"/>
                                        <p:tgtEl>
                                          <p:spTgt spid="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xEl>
                                              <p:pRg st="3" end="3"/>
                                            </p:txEl>
                                          </p:spTgt>
                                        </p:tgtEl>
                                        <p:attrNameLst>
                                          <p:attrName>style.visibility</p:attrName>
                                        </p:attrNameLst>
                                      </p:cBhvr>
                                      <p:to>
                                        <p:strVal val="visible"/>
                                      </p:to>
                                    </p:set>
                                    <p:animEffect transition="in" filter="fade">
                                      <p:cBhvr>
                                        <p:cTn id="22" dur="500"/>
                                        <p:tgtEl>
                                          <p:spTgt spid="3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xEl>
                                              <p:pRg st="4" end="4"/>
                                            </p:txEl>
                                          </p:spTgt>
                                        </p:tgtEl>
                                        <p:attrNameLst>
                                          <p:attrName>style.visibility</p:attrName>
                                        </p:attrNameLst>
                                      </p:cBhvr>
                                      <p:to>
                                        <p:strVal val="visible"/>
                                      </p:to>
                                    </p:set>
                                    <p:animEffect transition="in" filter="fade">
                                      <p:cBhvr>
                                        <p:cTn id="27" dur="500"/>
                                        <p:tgtEl>
                                          <p:spTgt spid="3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xEl>
                                              <p:pRg st="5" end="5"/>
                                            </p:txEl>
                                          </p:spTgt>
                                        </p:tgtEl>
                                        <p:attrNameLst>
                                          <p:attrName>style.visibility</p:attrName>
                                        </p:attrNameLst>
                                      </p:cBhvr>
                                      <p:to>
                                        <p:strVal val="visible"/>
                                      </p:to>
                                    </p:set>
                                    <p:animEffect transition="in" filter="fade">
                                      <p:cBhvr>
                                        <p:cTn id="32" dur="500"/>
                                        <p:tgtEl>
                                          <p:spTgt spid="3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4">
                                            <p:txEl>
                                              <p:pRg st="6" end="6"/>
                                            </p:txEl>
                                          </p:spTgt>
                                        </p:tgtEl>
                                        <p:attrNameLst>
                                          <p:attrName>style.visibility</p:attrName>
                                        </p:attrNameLst>
                                      </p:cBhvr>
                                      <p:to>
                                        <p:strVal val="visible"/>
                                      </p:to>
                                    </p:set>
                                    <p:animEffect transition="in" filter="fade">
                                      <p:cBhvr>
                                        <p:cTn id="37" dur="500"/>
                                        <p:tgtEl>
                                          <p:spTgt spid="3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4">
                                            <p:txEl>
                                              <p:pRg st="0" end="0"/>
                                            </p:txEl>
                                          </p:spTgt>
                                        </p:tgtEl>
                                        <p:attrNameLst>
                                          <p:attrName>style.visibility</p:attrName>
                                        </p:attrNameLst>
                                      </p:cBhvr>
                                      <p:to>
                                        <p:strVal val="visible"/>
                                      </p:to>
                                    </p:set>
                                    <p:animEffect transition="in" filter="fade">
                                      <p:cBhvr>
                                        <p:cTn id="42" dur="500"/>
                                        <p:tgtEl>
                                          <p:spTgt spid="34">
                                            <p:txEl>
                                              <p:pRg st="0" end="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4">
                                            <p:txEl>
                                              <p:pRg st="1" end="1"/>
                                            </p:txEl>
                                          </p:spTgt>
                                        </p:tgtEl>
                                        <p:attrNameLst>
                                          <p:attrName>style.visibility</p:attrName>
                                        </p:attrNameLst>
                                      </p:cBhvr>
                                      <p:to>
                                        <p:strVal val="visible"/>
                                      </p:to>
                                    </p:set>
                                    <p:animEffect transition="in" filter="fade">
                                      <p:cBhvr>
                                        <p:cTn id="45" dur="500"/>
                                        <p:tgtEl>
                                          <p:spTgt spid="34">
                                            <p:txEl>
                                              <p:pRg st="1" end="1"/>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4">
                                            <p:txEl>
                                              <p:pRg st="2" end="2"/>
                                            </p:txEl>
                                          </p:spTgt>
                                        </p:tgtEl>
                                        <p:attrNameLst>
                                          <p:attrName>style.visibility</p:attrName>
                                        </p:attrNameLst>
                                      </p:cBhvr>
                                      <p:to>
                                        <p:strVal val="visible"/>
                                      </p:to>
                                    </p:set>
                                    <p:animEffect transition="in" filter="fade">
                                      <p:cBhvr>
                                        <p:cTn id="48" dur="500"/>
                                        <p:tgtEl>
                                          <p:spTgt spid="34">
                                            <p:txEl>
                                              <p:pRg st="2" end="2"/>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4">
                                            <p:txEl>
                                              <p:pRg st="3" end="3"/>
                                            </p:txEl>
                                          </p:spTgt>
                                        </p:tgtEl>
                                        <p:attrNameLst>
                                          <p:attrName>style.visibility</p:attrName>
                                        </p:attrNameLst>
                                      </p:cBhvr>
                                      <p:to>
                                        <p:strVal val="visible"/>
                                      </p:to>
                                    </p:set>
                                    <p:animEffect transition="in" filter="fade">
                                      <p:cBhvr>
                                        <p:cTn id="51" dur="500"/>
                                        <p:tgtEl>
                                          <p:spTgt spid="34">
                                            <p:txEl>
                                              <p:pRg st="3" end="3"/>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34">
                                            <p:txEl>
                                              <p:pRg st="4" end="4"/>
                                            </p:txEl>
                                          </p:spTgt>
                                        </p:tgtEl>
                                        <p:attrNameLst>
                                          <p:attrName>style.visibility</p:attrName>
                                        </p:attrNameLst>
                                      </p:cBhvr>
                                      <p:to>
                                        <p:strVal val="visible"/>
                                      </p:to>
                                    </p:set>
                                    <p:animEffect transition="in" filter="fade">
                                      <p:cBhvr>
                                        <p:cTn id="54" dur="500"/>
                                        <p:tgtEl>
                                          <p:spTgt spid="34">
                                            <p:txEl>
                                              <p:pRg st="4" end="4"/>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34">
                                            <p:txEl>
                                              <p:pRg st="5" end="5"/>
                                            </p:txEl>
                                          </p:spTgt>
                                        </p:tgtEl>
                                        <p:attrNameLst>
                                          <p:attrName>style.visibility</p:attrName>
                                        </p:attrNameLst>
                                      </p:cBhvr>
                                      <p:to>
                                        <p:strVal val="visible"/>
                                      </p:to>
                                    </p:set>
                                    <p:animEffect transition="in" filter="fade">
                                      <p:cBhvr>
                                        <p:cTn id="57" dur="500"/>
                                        <p:tgtEl>
                                          <p:spTgt spid="34">
                                            <p:txEl>
                                              <p:pRg st="5" end="5"/>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34">
                                            <p:txEl>
                                              <p:pRg st="6" end="6"/>
                                            </p:txEl>
                                          </p:spTgt>
                                        </p:tgtEl>
                                        <p:attrNameLst>
                                          <p:attrName>style.visibility</p:attrName>
                                        </p:attrNameLst>
                                      </p:cBhvr>
                                      <p:to>
                                        <p:strVal val="visible"/>
                                      </p:to>
                                    </p:set>
                                    <p:animEffect transition="in" filter="fade">
                                      <p:cBhvr>
                                        <p:cTn id="60" dur="500"/>
                                        <p:tgtEl>
                                          <p:spTgt spid="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2201" y="1997839"/>
            <a:ext cx="4572000" cy="369332"/>
          </a:xfrm>
          <a:prstGeom prst="rect">
            <a:avLst/>
          </a:prstGeom>
        </p:spPr>
        <p:txBody>
          <a:bodyPr>
            <a:spAutoFit/>
          </a:bodyPr>
          <a:lstStyle/>
          <a:p>
            <a:pPr eaLnBrk="1" fontAlgn="auto" hangingPunct="1">
              <a:spcBef>
                <a:spcPts val="0"/>
              </a:spcBef>
              <a:spcAft>
                <a:spcPts val="0"/>
              </a:spcAft>
            </a:pPr>
            <a:r>
              <a:rPr lang="en-US" sz="1800" dirty="0">
                <a:solidFill>
                  <a:prstClr val="black"/>
                </a:solidFill>
                <a:latin typeface="Calibri"/>
                <a:ea typeface="+mn-ea"/>
              </a:rPr>
              <a:t>	</a:t>
            </a:r>
          </a:p>
        </p:txBody>
      </p:sp>
      <p:sp>
        <p:nvSpPr>
          <p:cNvPr id="3" name="Title 2"/>
          <p:cNvSpPr>
            <a:spLocks noGrp="1"/>
          </p:cNvSpPr>
          <p:nvPr>
            <p:ph type="title" idx="4294967295"/>
          </p:nvPr>
        </p:nvSpPr>
        <p:spPr>
          <a:xfrm>
            <a:off x="586002" y="381000"/>
            <a:ext cx="9167598" cy="1143000"/>
          </a:xfrm>
        </p:spPr>
        <p:txBody>
          <a:bodyPr>
            <a:noAutofit/>
          </a:bodyPr>
          <a:lstStyle/>
          <a:p>
            <a:pPr algn="l"/>
            <a:r>
              <a:rPr lang="en-US" sz="3200" b="1" dirty="0" smtClean="0">
                <a:solidFill>
                  <a:srgbClr val="008BB4"/>
                </a:solidFill>
                <a:latin typeface="Arial" panose="020B0604020202020204" pitchFamily="34" charset="0"/>
                <a:cs typeface="Arial" panose="020B0604020202020204" pitchFamily="34" charset="0"/>
              </a:rPr>
              <a:t>Recombinant Protein Production</a:t>
            </a:r>
            <a:br>
              <a:rPr lang="en-US" sz="3200" b="1" dirty="0" smtClean="0">
                <a:solidFill>
                  <a:srgbClr val="008BB4"/>
                </a:solidFill>
                <a:latin typeface="Arial" panose="020B0604020202020204" pitchFamily="34" charset="0"/>
                <a:cs typeface="Arial" panose="020B0604020202020204" pitchFamily="34" charset="0"/>
              </a:rPr>
            </a:br>
            <a:endParaRPr lang="en-US" sz="3200" b="1" dirty="0">
              <a:solidFill>
                <a:srgbClr val="008BB4"/>
              </a:solidFill>
              <a:latin typeface="Arial" panose="020B0604020202020204" pitchFamily="34" charset="0"/>
              <a:cs typeface="Arial" panose="020B0604020202020204" pitchFamily="34" charset="0"/>
            </a:endParaRPr>
          </a:p>
        </p:txBody>
      </p:sp>
      <p:sp>
        <p:nvSpPr>
          <p:cNvPr id="7" name="Rectangle 6"/>
          <p:cNvSpPr/>
          <p:nvPr/>
        </p:nvSpPr>
        <p:spPr>
          <a:xfrm>
            <a:off x="690397" y="990600"/>
            <a:ext cx="909803"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4"/>
          <p:cNvSpPr txBox="1">
            <a:spLocks noChangeArrowheads="1"/>
          </p:cNvSpPr>
          <p:nvPr/>
        </p:nvSpPr>
        <p:spPr>
          <a:xfrm>
            <a:off x="690397" y="1524000"/>
            <a:ext cx="3881603" cy="4114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sz="2400" dirty="0" smtClean="0">
                <a:solidFill>
                  <a:schemeClr val="tx1">
                    <a:lumMod val="85000"/>
                    <a:lumOff val="15000"/>
                  </a:schemeClr>
                </a:solidFill>
                <a:latin typeface="Arial" panose="020B0604020202020204" pitchFamily="34" charset="0"/>
                <a:cs typeface="Arial" panose="020B0604020202020204" pitchFamily="34" charset="0"/>
              </a:rPr>
              <a:t>Both suspension and adherent cell types</a:t>
            </a:r>
          </a:p>
          <a:p>
            <a:pPr fontAlgn="auto">
              <a:spcAft>
                <a:spcPts val="0"/>
              </a:spcAft>
            </a:pPr>
            <a:r>
              <a:rPr lang="en-US" sz="2400" dirty="0" smtClean="0">
                <a:solidFill>
                  <a:schemeClr val="tx1">
                    <a:lumMod val="85000"/>
                    <a:lumOff val="15000"/>
                  </a:schemeClr>
                </a:solidFill>
                <a:latin typeface="Arial" panose="020B0604020202020204" pitchFamily="34" charset="0"/>
                <a:cs typeface="Arial" panose="020B0604020202020204" pitchFamily="34" charset="0"/>
              </a:rPr>
              <a:t>100x+ higher concentration</a:t>
            </a:r>
          </a:p>
          <a:p>
            <a:pPr fontAlgn="auto">
              <a:spcAft>
                <a:spcPts val="0"/>
              </a:spcAft>
            </a:pPr>
            <a:r>
              <a:rPr lang="en-US" sz="2400" dirty="0" smtClean="0">
                <a:solidFill>
                  <a:schemeClr val="tx1">
                    <a:lumMod val="85000"/>
                    <a:lumOff val="15000"/>
                  </a:schemeClr>
                </a:solidFill>
                <a:latin typeface="Arial" panose="020B0604020202020204" pitchFamily="34" charset="0"/>
                <a:cs typeface="Arial" panose="020B0604020202020204" pitchFamily="34" charset="0"/>
              </a:rPr>
              <a:t>Easily adapt to SFM</a:t>
            </a:r>
          </a:p>
          <a:p>
            <a:pPr fontAlgn="auto">
              <a:spcAft>
                <a:spcPts val="0"/>
              </a:spcAft>
            </a:pPr>
            <a:r>
              <a:rPr lang="en-US" sz="2400" dirty="0" smtClean="0">
                <a:solidFill>
                  <a:schemeClr val="tx1">
                    <a:lumMod val="85000"/>
                    <a:lumOff val="15000"/>
                  </a:schemeClr>
                </a:solidFill>
                <a:latin typeface="Arial" panose="020B0604020202020204" pitchFamily="34" charset="0"/>
                <a:cs typeface="Arial" panose="020B0604020202020204" pitchFamily="34" charset="0"/>
              </a:rPr>
              <a:t>Can provide improved protein folding</a:t>
            </a:r>
          </a:p>
          <a:p>
            <a:pPr fontAlgn="auto">
              <a:spcAft>
                <a:spcPts val="0"/>
              </a:spcAft>
              <a:buFont typeface="Wingdings" pitchFamily="2" charset="2"/>
              <a:buNone/>
            </a:pPr>
            <a:endParaRPr lang="en-US" sz="2400"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6319" y="1489953"/>
            <a:ext cx="3609975" cy="3333750"/>
          </a:xfrm>
          <a:prstGeom prst="rect">
            <a:avLst/>
          </a:prstGeom>
        </p:spPr>
      </p:pic>
    </p:spTree>
    <p:extLst>
      <p:ext uri="{BB962C8B-B14F-4D97-AF65-F5344CB8AC3E}">
        <p14:creationId xmlns:p14="http://schemas.microsoft.com/office/powerpoint/2010/main" val="179534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500"/>
                                        <p:tgtEl>
                                          <p:spTgt spid="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xEl>
                                              <p:pRg st="1" end="1"/>
                                            </p:txEl>
                                          </p:spTgt>
                                        </p:tgtEl>
                                        <p:attrNameLst>
                                          <p:attrName>style.visibility</p:attrName>
                                        </p:attrNameLst>
                                      </p:cBhvr>
                                      <p:to>
                                        <p:strVal val="visible"/>
                                      </p:to>
                                    </p:set>
                                    <p:animEffect transition="in" filter="fade">
                                      <p:cBhvr>
                                        <p:cTn id="12" dur="500"/>
                                        <p:tgtEl>
                                          <p:spTgt spid="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xEl>
                                              <p:pRg st="2" end="2"/>
                                            </p:txEl>
                                          </p:spTgt>
                                        </p:tgtEl>
                                        <p:attrNameLst>
                                          <p:attrName>style.visibility</p:attrName>
                                        </p:attrNameLst>
                                      </p:cBhvr>
                                      <p:to>
                                        <p:strVal val="visible"/>
                                      </p:to>
                                    </p:set>
                                    <p:animEffect transition="in" filter="fade">
                                      <p:cBhvr>
                                        <p:cTn id="17" dur="500"/>
                                        <p:tgtEl>
                                          <p:spTgt spid="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xEl>
                                              <p:pRg st="3" end="3"/>
                                            </p:txEl>
                                          </p:spTgt>
                                        </p:tgtEl>
                                        <p:attrNameLst>
                                          <p:attrName>style.visibility</p:attrName>
                                        </p:attrNameLst>
                                      </p:cBhvr>
                                      <p:to>
                                        <p:strVal val="visible"/>
                                      </p:to>
                                    </p:set>
                                    <p:animEffect transition="in" filter="fade">
                                      <p:cBhvr>
                                        <p:cTn id="22" dur="500"/>
                                        <p:tgtEl>
                                          <p:spTgt spid="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2201" y="1997839"/>
            <a:ext cx="4572000" cy="369332"/>
          </a:xfrm>
          <a:prstGeom prst="rect">
            <a:avLst/>
          </a:prstGeom>
        </p:spPr>
        <p:txBody>
          <a:bodyPr>
            <a:spAutoFit/>
          </a:bodyPr>
          <a:lstStyle/>
          <a:p>
            <a:pPr eaLnBrk="1" fontAlgn="auto" hangingPunct="1">
              <a:spcBef>
                <a:spcPts val="0"/>
              </a:spcBef>
              <a:spcAft>
                <a:spcPts val="0"/>
              </a:spcAft>
            </a:pPr>
            <a:r>
              <a:rPr lang="en-US" sz="1800" dirty="0">
                <a:solidFill>
                  <a:prstClr val="black"/>
                </a:solidFill>
                <a:latin typeface="Calibri"/>
                <a:ea typeface="+mn-ea"/>
              </a:rPr>
              <a:t>	</a:t>
            </a:r>
          </a:p>
        </p:txBody>
      </p:sp>
      <p:sp>
        <p:nvSpPr>
          <p:cNvPr id="3" name="Title 2"/>
          <p:cNvSpPr>
            <a:spLocks noGrp="1"/>
          </p:cNvSpPr>
          <p:nvPr>
            <p:ph type="title" idx="4294967295"/>
          </p:nvPr>
        </p:nvSpPr>
        <p:spPr>
          <a:xfrm>
            <a:off x="586002" y="381000"/>
            <a:ext cx="9167598" cy="1143000"/>
          </a:xfrm>
        </p:spPr>
        <p:txBody>
          <a:bodyPr>
            <a:noAutofit/>
          </a:bodyPr>
          <a:lstStyle/>
          <a:p>
            <a:pPr algn="l"/>
            <a:r>
              <a:rPr lang="en-US" sz="3000" b="1" dirty="0" smtClean="0">
                <a:solidFill>
                  <a:srgbClr val="008BB4"/>
                </a:solidFill>
                <a:latin typeface="Arial" panose="020B0604020202020204" pitchFamily="34" charset="0"/>
                <a:cs typeface="Arial" panose="020B0604020202020204" pitchFamily="34" charset="0"/>
              </a:rPr>
              <a:t>Journal of Biological </a:t>
            </a:r>
            <a:r>
              <a:rPr lang="en-US" sz="3000" b="1" dirty="0" smtClean="0">
                <a:solidFill>
                  <a:srgbClr val="008BB4"/>
                </a:solidFill>
                <a:latin typeface="Arial" panose="020B0604020202020204" pitchFamily="34" charset="0"/>
                <a:cs typeface="Arial" panose="020B0604020202020204" pitchFamily="34" charset="0"/>
              </a:rPr>
              <a:t>Chemistry, </a:t>
            </a:r>
            <a:r>
              <a:rPr lang="en-US" sz="3000" b="1" dirty="0" smtClean="0">
                <a:solidFill>
                  <a:srgbClr val="008BB4"/>
                </a:solidFill>
                <a:latin typeface="Arial" panose="020B0604020202020204" pitchFamily="34" charset="0"/>
                <a:cs typeface="Arial" panose="020B0604020202020204" pitchFamily="34" charset="0"/>
              </a:rPr>
              <a:t>Sept</a:t>
            </a:r>
            <a:r>
              <a:rPr lang="en-US" sz="3000" b="1" dirty="0" smtClean="0">
                <a:solidFill>
                  <a:srgbClr val="008BB4"/>
                </a:solidFill>
                <a:latin typeface="Arial" panose="020B0604020202020204" pitchFamily="34" charset="0"/>
                <a:cs typeface="Arial" panose="020B0604020202020204" pitchFamily="34" charset="0"/>
              </a:rPr>
              <a:t> 2007</a:t>
            </a:r>
            <a:r>
              <a:rPr lang="en-US" sz="3000" b="1" dirty="0" smtClean="0">
                <a:solidFill>
                  <a:srgbClr val="008BB4"/>
                </a:solidFill>
                <a:latin typeface="Arial" panose="020B0604020202020204" pitchFamily="34" charset="0"/>
                <a:cs typeface="Arial" panose="020B0604020202020204" pitchFamily="34" charset="0"/>
              </a:rPr>
              <a:t/>
            </a:r>
            <a:br>
              <a:rPr lang="en-US" sz="3000" b="1" dirty="0" smtClean="0">
                <a:solidFill>
                  <a:srgbClr val="008BB4"/>
                </a:solidFill>
                <a:latin typeface="Arial" panose="020B0604020202020204" pitchFamily="34" charset="0"/>
                <a:cs typeface="Arial" panose="020B0604020202020204" pitchFamily="34" charset="0"/>
              </a:rPr>
            </a:br>
            <a:endParaRPr lang="en-US" sz="3000" b="1" dirty="0">
              <a:solidFill>
                <a:srgbClr val="008BB4"/>
              </a:solidFill>
              <a:latin typeface="Arial" panose="020B0604020202020204" pitchFamily="34" charset="0"/>
              <a:cs typeface="Arial" panose="020B0604020202020204" pitchFamily="34" charset="0"/>
            </a:endParaRPr>
          </a:p>
        </p:txBody>
      </p:sp>
      <p:sp>
        <p:nvSpPr>
          <p:cNvPr id="7" name="Rectangle 6"/>
          <p:cNvSpPr/>
          <p:nvPr/>
        </p:nvSpPr>
        <p:spPr>
          <a:xfrm>
            <a:off x="690397" y="990600"/>
            <a:ext cx="909803"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1060" y="1455907"/>
            <a:ext cx="3861880" cy="39680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584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ller%20bottles[1].jpg"/>
          <p:cNvPicPr>
            <a:picLocks noChangeAspect="1"/>
          </p:cNvPicPr>
          <p:nvPr/>
        </p:nvPicPr>
        <p:blipFill rotWithShape="1">
          <a:blip r:embed="rId2" cstate="print"/>
          <a:srcRect t="5054" b="34337"/>
          <a:stretch/>
        </p:blipFill>
        <p:spPr>
          <a:xfrm>
            <a:off x="4685754" y="1482571"/>
            <a:ext cx="2632361" cy="2199094"/>
          </a:xfrm>
          <a:prstGeom prst="rect">
            <a:avLst/>
          </a:prstGeom>
          <a:ln>
            <a:noFill/>
          </a:ln>
          <a:effectLst>
            <a:outerShdw blurRad="292100" dist="139700" dir="2700000" algn="tl" rotWithShape="0">
              <a:srgbClr val="333333">
                <a:alpha val="65000"/>
              </a:srgbClr>
            </a:outerShdw>
          </a:effectLst>
        </p:spPr>
      </p:pic>
      <p:pic>
        <p:nvPicPr>
          <p:cNvPr id="5" name="Picture 4" descr="Weisel_image1.jpg"/>
          <p:cNvPicPr>
            <a:picLocks noChangeAspect="1"/>
          </p:cNvPicPr>
          <p:nvPr/>
        </p:nvPicPr>
        <p:blipFill rotWithShape="1">
          <a:blip r:embed="rId3" cstate="print"/>
          <a:srcRect l="19232" t="7694" b="20"/>
          <a:stretch/>
        </p:blipFill>
        <p:spPr>
          <a:xfrm>
            <a:off x="1614256" y="1482571"/>
            <a:ext cx="2830321" cy="2199094"/>
          </a:xfrm>
          <a:prstGeom prst="rect">
            <a:avLst/>
          </a:prstGeom>
          <a:ln>
            <a:noFill/>
          </a:ln>
          <a:effectLst>
            <a:outerShdw blurRad="292100" dist="139700" dir="2700000" algn="tl" rotWithShape="0">
              <a:srgbClr val="333333">
                <a:alpha val="65000"/>
              </a:srgbClr>
            </a:outerShdw>
          </a:effectLst>
        </p:spPr>
      </p:pic>
      <p:pic>
        <p:nvPicPr>
          <p:cNvPr id="3" name="Picture 2" descr="thumbnailCAZ7HFGE.jpg"/>
          <p:cNvPicPr>
            <a:picLocks noChangeAspect="1"/>
          </p:cNvPicPr>
          <p:nvPr/>
        </p:nvPicPr>
        <p:blipFill>
          <a:blip r:embed="rId4" cstate="print"/>
          <a:stretch>
            <a:fillRect/>
          </a:stretch>
        </p:blipFill>
        <p:spPr>
          <a:xfrm>
            <a:off x="1600200" y="3833030"/>
            <a:ext cx="2830321" cy="1877446"/>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6131552"/>
            <a:ext cx="1779688" cy="421648"/>
          </a:xfrm>
          <a:prstGeom prst="rect">
            <a:avLst/>
          </a:prstGeom>
        </p:spPr>
      </p:pic>
      <p:pic>
        <p:nvPicPr>
          <p:cNvPr id="4" name="Picture 3" descr="800px-Snu449_at_100_per_cent_confluency[1].jpg"/>
          <p:cNvPicPr>
            <a:picLocks noChangeAspect="1"/>
          </p:cNvPicPr>
          <p:nvPr/>
        </p:nvPicPr>
        <p:blipFill rotWithShape="1">
          <a:blip r:embed="rId6" cstate="print"/>
          <a:srcRect l="19869" t="-1" r="34974" b="-751"/>
          <a:stretch/>
        </p:blipFill>
        <p:spPr>
          <a:xfrm rot="16200000">
            <a:off x="5074680" y="3467038"/>
            <a:ext cx="1877445" cy="2609428"/>
          </a:xfrm>
          <a:prstGeom prst="rect">
            <a:avLst/>
          </a:prstGeom>
          <a:ln>
            <a:noFill/>
          </a:ln>
          <a:effectLst>
            <a:outerShdw blurRad="292100" dist="139700" dir="2700000" algn="tl" rotWithShape="0">
              <a:srgbClr val="333333">
                <a:alpha val="65000"/>
              </a:srgbClr>
            </a:outerShdw>
          </a:effectLst>
        </p:spPr>
      </p:pic>
      <p:sp>
        <p:nvSpPr>
          <p:cNvPr id="19" name="Title 1"/>
          <p:cNvSpPr txBox="1">
            <a:spLocks/>
          </p:cNvSpPr>
          <p:nvPr/>
        </p:nvSpPr>
        <p:spPr>
          <a:xfrm>
            <a:off x="533400" y="152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200" b="1" dirty="0" smtClean="0">
                <a:solidFill>
                  <a:srgbClr val="008BB4"/>
                </a:solidFill>
                <a:latin typeface="Arial" panose="020B0604020202020204" pitchFamily="34" charset="0"/>
                <a:cs typeface="Arial" panose="020B0604020202020204" pitchFamily="34" charset="0"/>
              </a:rPr>
              <a:t>Cell Culture Through the Ages</a:t>
            </a:r>
            <a:endParaRPr lang="en-US" sz="3200" b="1" dirty="0">
              <a:solidFill>
                <a:srgbClr val="008BB4"/>
              </a:solidFill>
              <a:latin typeface="Arial" panose="020B0604020202020204" pitchFamily="34" charset="0"/>
              <a:cs typeface="Arial" panose="020B0604020202020204" pitchFamily="34" charset="0"/>
            </a:endParaRPr>
          </a:p>
        </p:txBody>
      </p:sp>
      <p:sp>
        <p:nvSpPr>
          <p:cNvPr id="20" name="Rectangle 19"/>
          <p:cNvSpPr/>
          <p:nvPr/>
        </p:nvSpPr>
        <p:spPr>
          <a:xfrm>
            <a:off x="609600" y="990600"/>
            <a:ext cx="827094"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84604668"/>
      </p:ext>
    </p:extLst>
  </p:cSld>
  <p:clrMapOvr>
    <a:masterClrMapping/>
  </p:clrMapOvr>
  <mc:AlternateContent xmlns:mc="http://schemas.openxmlformats.org/markup-compatibility/2006" xmlns:p14="http://schemas.microsoft.com/office/powerpoint/2010/main">
    <mc:Choice Requires="p14">
      <p:transition spd="med" p14:dur="700" advTm="12000">
        <p:fade/>
      </p:transition>
    </mc:Choice>
    <mc:Fallback xmlns="">
      <p:transition spd="med" advTm="1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2201" y="1997839"/>
            <a:ext cx="4572000" cy="369332"/>
          </a:xfrm>
          <a:prstGeom prst="rect">
            <a:avLst/>
          </a:prstGeom>
        </p:spPr>
        <p:txBody>
          <a:bodyPr>
            <a:spAutoFit/>
          </a:bodyPr>
          <a:lstStyle/>
          <a:p>
            <a:pPr eaLnBrk="1" fontAlgn="auto" hangingPunct="1">
              <a:spcBef>
                <a:spcPts val="0"/>
              </a:spcBef>
              <a:spcAft>
                <a:spcPts val="0"/>
              </a:spcAft>
            </a:pPr>
            <a:r>
              <a:rPr lang="en-US" sz="1800" dirty="0">
                <a:solidFill>
                  <a:prstClr val="black"/>
                </a:solidFill>
                <a:latin typeface="Calibri"/>
                <a:ea typeface="+mn-ea"/>
              </a:rPr>
              <a:t>	</a:t>
            </a:r>
          </a:p>
        </p:txBody>
      </p:sp>
      <p:sp>
        <p:nvSpPr>
          <p:cNvPr id="3" name="Title 2"/>
          <p:cNvSpPr>
            <a:spLocks noGrp="1"/>
          </p:cNvSpPr>
          <p:nvPr>
            <p:ph type="title" idx="4294967295"/>
          </p:nvPr>
        </p:nvSpPr>
        <p:spPr>
          <a:xfrm>
            <a:off x="586002" y="381000"/>
            <a:ext cx="9167598" cy="1143000"/>
          </a:xfrm>
        </p:spPr>
        <p:txBody>
          <a:bodyPr>
            <a:noAutofit/>
          </a:bodyPr>
          <a:lstStyle/>
          <a:p>
            <a:pPr algn="l"/>
            <a:r>
              <a:rPr lang="en-US" sz="3200" b="1" dirty="0" smtClean="0">
                <a:solidFill>
                  <a:srgbClr val="008BB4"/>
                </a:solidFill>
                <a:latin typeface="Arial" panose="020B0604020202020204" pitchFamily="34" charset="0"/>
                <a:cs typeface="Arial" panose="020B0604020202020204" pitchFamily="34" charset="0"/>
              </a:rPr>
              <a:t>Raw Harvests from DG44 CHO Cell Line</a:t>
            </a:r>
            <a:br>
              <a:rPr lang="en-US" sz="3200" b="1" dirty="0" smtClean="0">
                <a:solidFill>
                  <a:srgbClr val="008BB4"/>
                </a:solidFill>
                <a:latin typeface="Arial" panose="020B0604020202020204" pitchFamily="34" charset="0"/>
                <a:cs typeface="Arial" panose="020B0604020202020204" pitchFamily="34" charset="0"/>
              </a:rPr>
            </a:br>
            <a:endParaRPr lang="en-US" sz="3200" b="1" dirty="0">
              <a:solidFill>
                <a:srgbClr val="008BB4"/>
              </a:solidFill>
              <a:latin typeface="Arial" panose="020B0604020202020204" pitchFamily="34" charset="0"/>
              <a:cs typeface="Arial" panose="020B0604020202020204" pitchFamily="34" charset="0"/>
            </a:endParaRPr>
          </a:p>
        </p:txBody>
      </p:sp>
      <p:sp>
        <p:nvSpPr>
          <p:cNvPr id="7" name="Rectangle 6"/>
          <p:cNvSpPr/>
          <p:nvPr/>
        </p:nvSpPr>
        <p:spPr>
          <a:xfrm>
            <a:off x="690397" y="990600"/>
            <a:ext cx="909803"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For Fiber Cell-3.jpg"/>
          <p:cNvPicPr>
            <a:picLocks noChangeAspect="1"/>
          </p:cNvPicPr>
          <p:nvPr/>
        </p:nvPicPr>
        <p:blipFill>
          <a:blip r:embed="rId3" cstate="print"/>
          <a:stretch>
            <a:fillRect/>
          </a:stretch>
        </p:blipFill>
        <p:spPr>
          <a:xfrm>
            <a:off x="738212" y="1600199"/>
            <a:ext cx="3147988" cy="2352821"/>
          </a:xfrm>
          <a:prstGeom prst="rect">
            <a:avLst/>
          </a:prstGeom>
          <a:ln>
            <a:noFill/>
          </a:ln>
          <a:effectLst>
            <a:outerShdw blurRad="292100" dist="139700" dir="2700000" algn="tl" rotWithShape="0">
              <a:srgbClr val="333333">
                <a:alpha val="65000"/>
              </a:srgbClr>
            </a:outerShdw>
          </a:effectLst>
        </p:spPr>
      </p:pic>
      <p:pic>
        <p:nvPicPr>
          <p:cNvPr id="9" name="Picture 8" descr="For Fiber Cell-2.jpg"/>
          <p:cNvPicPr>
            <a:picLocks noChangeAspect="1"/>
          </p:cNvPicPr>
          <p:nvPr/>
        </p:nvPicPr>
        <p:blipFill>
          <a:blip r:embed="rId4" cstate="print"/>
          <a:stretch>
            <a:fillRect/>
          </a:stretch>
        </p:blipFill>
        <p:spPr>
          <a:xfrm>
            <a:off x="4038600" y="1600199"/>
            <a:ext cx="4332294" cy="32766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1003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2201" y="1997839"/>
            <a:ext cx="4572000" cy="369332"/>
          </a:xfrm>
          <a:prstGeom prst="rect">
            <a:avLst/>
          </a:prstGeom>
        </p:spPr>
        <p:txBody>
          <a:bodyPr>
            <a:spAutoFit/>
          </a:bodyPr>
          <a:lstStyle/>
          <a:p>
            <a:pPr eaLnBrk="1" fontAlgn="auto" hangingPunct="1">
              <a:spcBef>
                <a:spcPts val="0"/>
              </a:spcBef>
              <a:spcAft>
                <a:spcPts val="0"/>
              </a:spcAft>
            </a:pPr>
            <a:r>
              <a:rPr lang="en-US" sz="1800" dirty="0">
                <a:solidFill>
                  <a:prstClr val="black"/>
                </a:solidFill>
                <a:latin typeface="Arial" panose="020B0604020202020204" pitchFamily="34" charset="0"/>
                <a:ea typeface="+mn-ea"/>
                <a:cs typeface="Arial" panose="020B0604020202020204" pitchFamily="34" charset="0"/>
              </a:rPr>
              <a:t>	</a:t>
            </a:r>
          </a:p>
        </p:txBody>
      </p:sp>
      <p:sp>
        <p:nvSpPr>
          <p:cNvPr id="3" name="Title 2"/>
          <p:cNvSpPr>
            <a:spLocks noGrp="1"/>
          </p:cNvSpPr>
          <p:nvPr>
            <p:ph type="title" idx="4294967295"/>
          </p:nvPr>
        </p:nvSpPr>
        <p:spPr>
          <a:xfrm>
            <a:off x="586002" y="381000"/>
            <a:ext cx="9167598" cy="1143000"/>
          </a:xfrm>
        </p:spPr>
        <p:txBody>
          <a:bodyPr>
            <a:noAutofit/>
          </a:bodyPr>
          <a:lstStyle/>
          <a:p>
            <a:pPr algn="l">
              <a:lnSpc>
                <a:spcPts val="3200"/>
              </a:lnSpc>
            </a:pPr>
            <a:r>
              <a:rPr lang="en-US" sz="3200" b="1" dirty="0" smtClean="0">
                <a:solidFill>
                  <a:srgbClr val="008BB4"/>
                </a:solidFill>
                <a:latin typeface="Arial" panose="020B0604020202020204" pitchFamily="34" charset="0"/>
                <a:cs typeface="Arial" panose="020B0604020202020204" pitchFamily="34" charset="0"/>
              </a:rPr>
              <a:t/>
            </a:r>
            <a:br>
              <a:rPr lang="en-US" sz="3200" b="1" dirty="0" smtClean="0">
                <a:solidFill>
                  <a:srgbClr val="008BB4"/>
                </a:solidFill>
                <a:latin typeface="Arial" panose="020B0604020202020204" pitchFamily="34" charset="0"/>
                <a:cs typeface="Arial" panose="020B0604020202020204" pitchFamily="34" charset="0"/>
              </a:rPr>
            </a:br>
            <a:r>
              <a:rPr lang="en-US" sz="3200" b="1" dirty="0" smtClean="0">
                <a:solidFill>
                  <a:srgbClr val="008BB4"/>
                </a:solidFill>
                <a:latin typeface="Arial" panose="020B0604020202020204" pitchFamily="34" charset="0"/>
                <a:cs typeface="Arial" panose="020B0604020202020204" pitchFamily="34" charset="0"/>
              </a:rPr>
              <a:t>Stable </a:t>
            </a:r>
            <a:r>
              <a:rPr lang="en-US" sz="3200" b="1" dirty="0">
                <a:solidFill>
                  <a:srgbClr val="008BB4"/>
                </a:solidFill>
                <a:latin typeface="Arial" panose="020B0604020202020204" pitchFamily="34" charset="0"/>
                <a:cs typeface="Arial" panose="020B0604020202020204" pitchFamily="34" charset="0"/>
              </a:rPr>
              <a:t>Cytokine </a:t>
            </a:r>
            <a:r>
              <a:rPr lang="en-US" sz="3200" b="1" dirty="0" smtClean="0">
                <a:solidFill>
                  <a:srgbClr val="008BB4"/>
                </a:solidFill>
                <a:latin typeface="Arial" panose="020B0604020202020204" pitchFamily="34" charset="0"/>
                <a:cs typeface="Arial" panose="020B0604020202020204" pitchFamily="34" charset="0"/>
              </a:rPr>
              <a:t>Production in HFBR </a:t>
            </a:r>
            <a:br>
              <a:rPr lang="en-US" sz="3200" b="1" dirty="0" smtClean="0">
                <a:solidFill>
                  <a:srgbClr val="008BB4"/>
                </a:solidFill>
                <a:latin typeface="Arial" panose="020B0604020202020204" pitchFamily="34" charset="0"/>
                <a:cs typeface="Arial" panose="020B0604020202020204" pitchFamily="34" charset="0"/>
              </a:rPr>
            </a:br>
            <a:r>
              <a:rPr lang="en-US" sz="3200" b="1" dirty="0" smtClean="0">
                <a:solidFill>
                  <a:srgbClr val="008BB4"/>
                </a:solidFill>
                <a:latin typeface="Arial" panose="020B0604020202020204" pitchFamily="34" charset="0"/>
                <a:cs typeface="Arial" panose="020B0604020202020204" pitchFamily="34" charset="0"/>
              </a:rPr>
              <a:t>Over </a:t>
            </a:r>
            <a:r>
              <a:rPr lang="en-US" sz="3200" b="1" dirty="0">
                <a:solidFill>
                  <a:srgbClr val="008BB4"/>
                </a:solidFill>
                <a:latin typeface="Arial" panose="020B0604020202020204" pitchFamily="34" charset="0"/>
                <a:cs typeface="Arial" panose="020B0604020202020204" pitchFamily="34" charset="0"/>
              </a:rPr>
              <a:t>5 </a:t>
            </a:r>
            <a:r>
              <a:rPr lang="en-US" sz="3200" b="1" dirty="0" smtClean="0">
                <a:solidFill>
                  <a:srgbClr val="008BB4"/>
                </a:solidFill>
                <a:latin typeface="Arial" panose="020B0604020202020204" pitchFamily="34" charset="0"/>
                <a:cs typeface="Arial" panose="020B0604020202020204" pitchFamily="34" charset="0"/>
              </a:rPr>
              <a:t>Months</a:t>
            </a:r>
            <a:br>
              <a:rPr lang="en-US" sz="3200" b="1" dirty="0" smtClean="0">
                <a:solidFill>
                  <a:srgbClr val="008BB4"/>
                </a:solidFill>
                <a:latin typeface="Arial" panose="020B0604020202020204" pitchFamily="34" charset="0"/>
                <a:cs typeface="Arial" panose="020B0604020202020204" pitchFamily="34" charset="0"/>
              </a:rPr>
            </a:br>
            <a:endParaRPr lang="en-US" sz="3200" b="1" dirty="0">
              <a:solidFill>
                <a:srgbClr val="008BB4"/>
              </a:solidFill>
              <a:latin typeface="Arial" panose="020B0604020202020204" pitchFamily="34" charset="0"/>
              <a:cs typeface="Arial" panose="020B0604020202020204" pitchFamily="34" charset="0"/>
            </a:endParaRPr>
          </a:p>
        </p:txBody>
      </p:sp>
      <p:sp>
        <p:nvSpPr>
          <p:cNvPr id="7" name="Rectangle 6"/>
          <p:cNvSpPr/>
          <p:nvPr/>
        </p:nvSpPr>
        <p:spPr>
          <a:xfrm>
            <a:off x="690397" y="1385973"/>
            <a:ext cx="909803"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 name="Title 1"/>
          <p:cNvSpPr txBox="1">
            <a:spLocks/>
          </p:cNvSpPr>
          <p:nvPr/>
        </p:nvSpPr>
        <p:spPr>
          <a:xfrm rot="16200000">
            <a:off x="-535389" y="3576296"/>
            <a:ext cx="2160273" cy="4064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1050" b="1" dirty="0">
                <a:solidFill>
                  <a:schemeClr val="tx1">
                    <a:lumMod val="65000"/>
                    <a:lumOff val="35000"/>
                  </a:schemeClr>
                </a:solidFill>
                <a:latin typeface="Arial" panose="020B0604020202020204" pitchFamily="34" charset="0"/>
                <a:ea typeface="+mj-ea"/>
                <a:cs typeface="Arial" panose="020B0604020202020204" pitchFamily="34" charset="0"/>
              </a:rPr>
              <a:t>Cytokine</a:t>
            </a:r>
            <a:r>
              <a:rPr kumimoji="0" lang="en-US" sz="105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j-ea"/>
                <a:cs typeface="Arial" panose="020B0604020202020204" pitchFamily="34" charset="0"/>
              </a:rPr>
              <a:t>, mg/L</a:t>
            </a:r>
          </a:p>
        </p:txBody>
      </p:sp>
      <p:sp>
        <p:nvSpPr>
          <p:cNvPr id="10" name="Title 1"/>
          <p:cNvSpPr txBox="1">
            <a:spLocks/>
          </p:cNvSpPr>
          <p:nvPr/>
        </p:nvSpPr>
        <p:spPr>
          <a:xfrm>
            <a:off x="1676400" y="4987308"/>
            <a:ext cx="2023831" cy="4064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1050" b="1" dirty="0" smtClean="0">
                <a:solidFill>
                  <a:schemeClr val="tx1">
                    <a:lumMod val="65000"/>
                    <a:lumOff val="35000"/>
                  </a:schemeClr>
                </a:solidFill>
                <a:latin typeface="Arial" panose="020B0604020202020204" pitchFamily="34" charset="0"/>
                <a:ea typeface="+mj-ea"/>
                <a:cs typeface="Arial" panose="020B0604020202020204" pitchFamily="34" charset="0"/>
              </a:rPr>
              <a:t>D</a:t>
            </a:r>
            <a:r>
              <a:rPr kumimoji="0" lang="en-US" sz="1050" b="1" i="0" u="none" strike="noStrike" kern="1200" cap="none" spc="0" normalizeH="0" baseline="0" noProof="0" dirty="0" smtClean="0">
                <a:ln>
                  <a:noFill/>
                </a:ln>
                <a:solidFill>
                  <a:schemeClr val="tx1">
                    <a:lumMod val="65000"/>
                    <a:lumOff val="35000"/>
                  </a:schemeClr>
                </a:solidFill>
                <a:effectLst/>
                <a:uLnTx/>
                <a:uFillTx/>
                <a:latin typeface="Arial" panose="020B0604020202020204" pitchFamily="34" charset="0"/>
                <a:ea typeface="+mj-ea"/>
                <a:cs typeface="Arial" panose="020B0604020202020204" pitchFamily="34" charset="0"/>
              </a:rPr>
              <a:t>ay</a:t>
            </a:r>
            <a:endParaRPr kumimoji="0" lang="en-US" sz="105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j-ea"/>
              <a:cs typeface="Arial" panose="020B0604020202020204" pitchFamily="34" charset="0"/>
            </a:endParaRPr>
          </a:p>
        </p:txBody>
      </p:sp>
      <p:pic>
        <p:nvPicPr>
          <p:cNvPr id="11" name="Picture 10"/>
          <p:cNvPicPr>
            <a:picLocks noChangeAspect="1"/>
          </p:cNvPicPr>
          <p:nvPr/>
        </p:nvPicPr>
        <p:blipFill>
          <a:blip r:embed="rId3" cstate="print"/>
          <a:srcRect t="9259" r="27234" b="10317"/>
          <a:stretch>
            <a:fillRect/>
          </a:stretch>
        </p:blipFill>
        <p:spPr>
          <a:xfrm>
            <a:off x="754196" y="2367171"/>
            <a:ext cx="3697338" cy="2573865"/>
          </a:xfrm>
          <a:prstGeom prst="rect">
            <a:avLst/>
          </a:prstGeom>
        </p:spPr>
      </p:pic>
      <p:pic>
        <p:nvPicPr>
          <p:cNvPr id="12" name="Picture 11" descr="alighn-all-19_7-206-nm_2.gif"/>
          <p:cNvPicPr>
            <a:picLocks noChangeAspect="1"/>
          </p:cNvPicPr>
          <p:nvPr/>
        </p:nvPicPr>
        <p:blipFill>
          <a:blip r:embed="rId4" cstate="print"/>
          <a:srcRect r="29944"/>
          <a:stretch>
            <a:fillRect/>
          </a:stretch>
        </p:blipFill>
        <p:spPr>
          <a:xfrm>
            <a:off x="5227384" y="2041482"/>
            <a:ext cx="2225981" cy="4114800"/>
          </a:xfrm>
          <a:prstGeom prst="rect">
            <a:avLst/>
          </a:prstGeom>
        </p:spPr>
      </p:pic>
      <p:sp>
        <p:nvSpPr>
          <p:cNvPr id="13" name="TextBox 12"/>
          <p:cNvSpPr txBox="1"/>
          <p:nvPr/>
        </p:nvSpPr>
        <p:spPr>
          <a:xfrm>
            <a:off x="5397059" y="1442718"/>
            <a:ext cx="753732" cy="253916"/>
          </a:xfrm>
          <a:prstGeom prst="rect">
            <a:avLst/>
          </a:prstGeom>
          <a:noFill/>
        </p:spPr>
        <p:txBody>
          <a:bodyPr wrap="none" rtlCol="0">
            <a:spAutoFit/>
          </a:bodyPr>
          <a:lstStyle/>
          <a:p>
            <a:r>
              <a:rPr lang="en-US" sz="1050" b="1" dirty="0">
                <a:solidFill>
                  <a:schemeClr val="tx1">
                    <a:lumMod val="65000"/>
                    <a:lumOff val="35000"/>
                  </a:schemeClr>
                </a:solidFill>
                <a:latin typeface="Arial" panose="020B0604020202020204" pitchFamily="34" charset="0"/>
                <a:cs typeface="Arial" panose="020B0604020202020204" pitchFamily="34" charset="0"/>
              </a:rPr>
              <a:t>Cytokine</a:t>
            </a:r>
          </a:p>
        </p:txBody>
      </p:sp>
      <p:cxnSp>
        <p:nvCxnSpPr>
          <p:cNvPr id="14" name="Straight Arrow Connector 13"/>
          <p:cNvCxnSpPr/>
          <p:nvPr/>
        </p:nvCxnSpPr>
        <p:spPr>
          <a:xfrm rot="5400000">
            <a:off x="5633431" y="1850984"/>
            <a:ext cx="279400" cy="1588"/>
          </a:xfrm>
          <a:prstGeom prst="straightConnector1">
            <a:avLst/>
          </a:prstGeom>
          <a:ln>
            <a:solidFill>
              <a:srgbClr val="00A8B5"/>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5400000">
            <a:off x="6686709" y="2883120"/>
            <a:ext cx="279400" cy="1588"/>
          </a:xfrm>
          <a:prstGeom prst="straightConnector1">
            <a:avLst/>
          </a:prstGeom>
          <a:ln>
            <a:solidFill>
              <a:srgbClr val="00A8B5"/>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366150" y="3074414"/>
            <a:ext cx="325730" cy="246221"/>
          </a:xfrm>
          <a:prstGeom prst="rect">
            <a:avLst/>
          </a:prstGeom>
          <a:noFill/>
        </p:spPr>
        <p:txBody>
          <a:bodyPr wrap="none" rtlCol="0">
            <a:spAutoFit/>
          </a:bodyPr>
          <a:lstStyle/>
          <a:p>
            <a:r>
              <a:rPr lang="en-US" sz="1000" b="1" dirty="0" smtClean="0">
                <a:solidFill>
                  <a:schemeClr val="tx1">
                    <a:lumMod val="65000"/>
                    <a:lumOff val="35000"/>
                  </a:schemeClr>
                </a:solidFill>
                <a:latin typeface="Arial" panose="020B0604020202020204" pitchFamily="34" charset="0"/>
                <a:cs typeface="Arial" panose="020B0604020202020204" pitchFamily="34" charset="0"/>
              </a:rPr>
              <a:t>29</a:t>
            </a:r>
            <a:endParaRPr lang="en-US" sz="1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TextBox 16"/>
          <p:cNvSpPr txBox="1"/>
          <p:nvPr/>
        </p:nvSpPr>
        <p:spPr>
          <a:xfrm>
            <a:off x="7366150" y="3463877"/>
            <a:ext cx="336952" cy="246221"/>
          </a:xfrm>
          <a:prstGeom prst="rect">
            <a:avLst/>
          </a:prstGeom>
          <a:noFill/>
        </p:spPr>
        <p:txBody>
          <a:bodyPr wrap="none" rtlCol="0">
            <a:spAutoFit/>
          </a:bodyPr>
          <a:lstStyle/>
          <a:p>
            <a:r>
              <a:rPr lang="en-US" sz="1000" b="1" dirty="0" smtClean="0">
                <a:solidFill>
                  <a:schemeClr val="tx1">
                    <a:lumMod val="65000"/>
                    <a:lumOff val="35000"/>
                  </a:schemeClr>
                </a:solidFill>
                <a:latin typeface="Arial" panose="020B0604020202020204" pitchFamily="34" charset="0"/>
                <a:cs typeface="Arial" panose="020B0604020202020204" pitchFamily="34" charset="0"/>
              </a:rPr>
              <a:t>42</a:t>
            </a:r>
            <a:endParaRPr lang="en-US" sz="1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TextBox 17"/>
          <p:cNvSpPr txBox="1"/>
          <p:nvPr/>
        </p:nvSpPr>
        <p:spPr>
          <a:xfrm>
            <a:off x="7366150" y="3819473"/>
            <a:ext cx="325730" cy="246221"/>
          </a:xfrm>
          <a:prstGeom prst="rect">
            <a:avLst/>
          </a:prstGeom>
          <a:noFill/>
        </p:spPr>
        <p:txBody>
          <a:bodyPr wrap="none" rtlCol="0">
            <a:spAutoFit/>
          </a:bodyPr>
          <a:lstStyle/>
          <a:p>
            <a:r>
              <a:rPr lang="en-US" sz="1000" b="1" dirty="0" smtClean="0">
                <a:solidFill>
                  <a:schemeClr val="tx1">
                    <a:lumMod val="65000"/>
                    <a:lumOff val="35000"/>
                  </a:schemeClr>
                </a:solidFill>
                <a:latin typeface="Arial" panose="020B0604020202020204" pitchFamily="34" charset="0"/>
                <a:cs typeface="Arial" panose="020B0604020202020204" pitchFamily="34" charset="0"/>
              </a:rPr>
              <a:t>60</a:t>
            </a:r>
            <a:endParaRPr lang="en-US" sz="1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9" name="TextBox 18"/>
          <p:cNvSpPr txBox="1"/>
          <p:nvPr/>
        </p:nvSpPr>
        <p:spPr>
          <a:xfrm>
            <a:off x="7366150" y="4259734"/>
            <a:ext cx="333746" cy="246221"/>
          </a:xfrm>
          <a:prstGeom prst="rect">
            <a:avLst/>
          </a:prstGeom>
          <a:noFill/>
        </p:spPr>
        <p:txBody>
          <a:bodyPr wrap="none" rtlCol="0">
            <a:spAutoFit/>
          </a:bodyPr>
          <a:lstStyle/>
          <a:p>
            <a:r>
              <a:rPr lang="en-US" sz="1000" b="1" dirty="0" smtClean="0">
                <a:solidFill>
                  <a:schemeClr val="tx1">
                    <a:lumMod val="65000"/>
                    <a:lumOff val="35000"/>
                  </a:schemeClr>
                </a:solidFill>
                <a:latin typeface="Arial" panose="020B0604020202020204" pitchFamily="34" charset="0"/>
                <a:cs typeface="Arial" panose="020B0604020202020204" pitchFamily="34" charset="0"/>
              </a:rPr>
              <a:t>74</a:t>
            </a:r>
            <a:endParaRPr lang="en-US" sz="1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TextBox 19"/>
          <p:cNvSpPr txBox="1"/>
          <p:nvPr/>
        </p:nvSpPr>
        <p:spPr>
          <a:xfrm>
            <a:off x="7366150" y="4632262"/>
            <a:ext cx="325730" cy="246221"/>
          </a:xfrm>
          <a:prstGeom prst="rect">
            <a:avLst/>
          </a:prstGeom>
          <a:noFill/>
        </p:spPr>
        <p:txBody>
          <a:bodyPr wrap="none" rtlCol="0">
            <a:spAutoFit/>
          </a:bodyPr>
          <a:lstStyle/>
          <a:p>
            <a:r>
              <a:rPr lang="en-US" sz="1000" b="1" dirty="0" smtClean="0">
                <a:solidFill>
                  <a:schemeClr val="tx1">
                    <a:lumMod val="65000"/>
                    <a:lumOff val="35000"/>
                  </a:schemeClr>
                </a:solidFill>
                <a:latin typeface="Arial" panose="020B0604020202020204" pitchFamily="34" charset="0"/>
                <a:cs typeface="Arial" panose="020B0604020202020204" pitchFamily="34" charset="0"/>
              </a:rPr>
              <a:t>89</a:t>
            </a:r>
            <a:endParaRPr lang="en-US" sz="1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TextBox 20"/>
          <p:cNvSpPr txBox="1"/>
          <p:nvPr/>
        </p:nvSpPr>
        <p:spPr>
          <a:xfrm>
            <a:off x="7366150" y="5004791"/>
            <a:ext cx="399468" cy="246221"/>
          </a:xfrm>
          <a:prstGeom prst="rect">
            <a:avLst/>
          </a:prstGeom>
          <a:noFill/>
        </p:spPr>
        <p:txBody>
          <a:bodyPr wrap="none" rtlCol="0">
            <a:spAutoFit/>
          </a:bodyPr>
          <a:lstStyle/>
          <a:p>
            <a:r>
              <a:rPr lang="en-US" sz="1000" b="1" dirty="0" smtClean="0">
                <a:solidFill>
                  <a:schemeClr val="tx1">
                    <a:lumMod val="65000"/>
                    <a:lumOff val="35000"/>
                  </a:schemeClr>
                </a:solidFill>
                <a:latin typeface="Arial" panose="020B0604020202020204" pitchFamily="34" charset="0"/>
                <a:cs typeface="Arial" panose="020B0604020202020204" pitchFamily="34" charset="0"/>
              </a:rPr>
              <a:t>103</a:t>
            </a:r>
            <a:endParaRPr lang="en-US" sz="1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2" name="TextBox 21"/>
          <p:cNvSpPr txBox="1"/>
          <p:nvPr/>
        </p:nvSpPr>
        <p:spPr>
          <a:xfrm>
            <a:off x="7366149" y="5326522"/>
            <a:ext cx="396262" cy="246221"/>
          </a:xfrm>
          <a:prstGeom prst="rect">
            <a:avLst/>
          </a:prstGeom>
          <a:noFill/>
        </p:spPr>
        <p:txBody>
          <a:bodyPr wrap="none" rtlCol="0">
            <a:spAutoFit/>
          </a:bodyPr>
          <a:lstStyle/>
          <a:p>
            <a:r>
              <a:rPr lang="en-US" sz="1000" b="1" dirty="0" smtClean="0">
                <a:solidFill>
                  <a:schemeClr val="tx1">
                    <a:lumMod val="65000"/>
                    <a:lumOff val="35000"/>
                  </a:schemeClr>
                </a:solidFill>
                <a:latin typeface="Arial" panose="020B0604020202020204" pitchFamily="34" charset="0"/>
                <a:cs typeface="Arial" panose="020B0604020202020204" pitchFamily="34" charset="0"/>
              </a:rPr>
              <a:t>118</a:t>
            </a:r>
            <a:endParaRPr lang="en-US" sz="1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TextBox 22"/>
          <p:cNvSpPr txBox="1"/>
          <p:nvPr/>
        </p:nvSpPr>
        <p:spPr>
          <a:xfrm>
            <a:off x="7366150" y="5936113"/>
            <a:ext cx="396262" cy="246221"/>
          </a:xfrm>
          <a:prstGeom prst="rect">
            <a:avLst/>
          </a:prstGeom>
          <a:noFill/>
        </p:spPr>
        <p:txBody>
          <a:bodyPr wrap="none" rtlCol="0">
            <a:spAutoFit/>
          </a:bodyPr>
          <a:lstStyle/>
          <a:p>
            <a:r>
              <a:rPr lang="en-US" sz="1000" b="1" dirty="0" smtClean="0">
                <a:solidFill>
                  <a:schemeClr val="tx1">
                    <a:lumMod val="65000"/>
                    <a:lumOff val="35000"/>
                  </a:schemeClr>
                </a:solidFill>
                <a:latin typeface="Arial" panose="020B0604020202020204" pitchFamily="34" charset="0"/>
                <a:cs typeface="Arial" panose="020B0604020202020204" pitchFamily="34" charset="0"/>
              </a:rPr>
              <a:t>137</a:t>
            </a:r>
            <a:endParaRPr lang="en-US" sz="1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4" name="TextBox 23"/>
          <p:cNvSpPr txBox="1"/>
          <p:nvPr/>
        </p:nvSpPr>
        <p:spPr>
          <a:xfrm>
            <a:off x="6477000" y="1490007"/>
            <a:ext cx="2264805" cy="923330"/>
          </a:xfrm>
          <a:prstGeom prst="rect">
            <a:avLst/>
          </a:prstGeom>
          <a:noFill/>
          <a:ln>
            <a:no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800" b="1" dirty="0">
                <a:solidFill>
                  <a:srgbClr val="008BB4"/>
                </a:solidFill>
                <a:latin typeface="Arial" panose="020B0604020202020204" pitchFamily="34" charset="0"/>
                <a:cs typeface="Arial" panose="020B0604020202020204" pitchFamily="34" charset="0"/>
              </a:rPr>
              <a:t>RP-HPLC Analysis, Serum Free Harvest</a:t>
            </a:r>
          </a:p>
        </p:txBody>
      </p:sp>
      <p:sp>
        <p:nvSpPr>
          <p:cNvPr id="25" name="TextBox 24"/>
          <p:cNvSpPr txBox="1"/>
          <p:nvPr/>
        </p:nvSpPr>
        <p:spPr>
          <a:xfrm>
            <a:off x="874121" y="1904200"/>
            <a:ext cx="3774080" cy="369332"/>
          </a:xfrm>
          <a:prstGeom prst="rect">
            <a:avLst/>
          </a:prstGeom>
          <a:noFill/>
          <a:ln>
            <a:no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800" b="1" dirty="0" smtClean="0">
                <a:solidFill>
                  <a:srgbClr val="008BB4"/>
                </a:solidFill>
                <a:latin typeface="Arial" panose="020B0604020202020204" pitchFamily="34" charset="0"/>
                <a:cs typeface="Arial" panose="020B0604020202020204" pitchFamily="34" charset="0"/>
              </a:rPr>
              <a:t>HFBR Production - mg/L</a:t>
            </a:r>
            <a:endParaRPr lang="en-US" sz="1800" b="1" dirty="0">
              <a:solidFill>
                <a:srgbClr val="008BB4"/>
              </a:solidFill>
              <a:latin typeface="Arial" panose="020B0604020202020204" pitchFamily="34" charset="0"/>
              <a:cs typeface="Arial" panose="020B0604020202020204" pitchFamily="34" charset="0"/>
            </a:endParaRPr>
          </a:p>
        </p:txBody>
      </p:sp>
      <p:sp>
        <p:nvSpPr>
          <p:cNvPr id="27" name="Right Arrow 26"/>
          <p:cNvSpPr/>
          <p:nvPr/>
        </p:nvSpPr>
        <p:spPr>
          <a:xfrm>
            <a:off x="4325409" y="3212913"/>
            <a:ext cx="645584" cy="342386"/>
          </a:xfrm>
          <a:prstGeom prst="rightArrow">
            <a:avLst/>
          </a:prstGeom>
          <a:solidFill>
            <a:srgbClr val="00A8B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ectangle 29"/>
          <p:cNvSpPr/>
          <p:nvPr/>
        </p:nvSpPr>
        <p:spPr>
          <a:xfrm>
            <a:off x="7860660" y="4170597"/>
            <a:ext cx="470000" cy="253916"/>
          </a:xfrm>
          <a:prstGeom prst="rect">
            <a:avLst/>
          </a:prstGeom>
        </p:spPr>
        <p:txBody>
          <a:bodyPr wrap="none">
            <a:spAutoFit/>
          </a:bodyPr>
          <a:lstStyle/>
          <a:p>
            <a:r>
              <a:rPr lang="en-US" sz="1050" b="1" dirty="0">
                <a:solidFill>
                  <a:schemeClr val="tx1">
                    <a:lumMod val="65000"/>
                    <a:lumOff val="35000"/>
                  </a:schemeClr>
                </a:solidFill>
                <a:latin typeface="Arial" panose="020B0604020202020204" pitchFamily="34" charset="0"/>
                <a:cs typeface="Arial" panose="020B0604020202020204" pitchFamily="34" charset="0"/>
              </a:rPr>
              <a:t>Day </a:t>
            </a:r>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409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9"/>
          <p:cNvPicPr>
            <a:picLocks noGrp="1" noChangeAspect="1" noChangeArrowheads="1"/>
          </p:cNvPicPr>
          <p:nvPr>
            <p:ph idx="4294967295"/>
          </p:nvPr>
        </p:nvPicPr>
        <p:blipFill>
          <a:blip r:embed="rId3" cstate="print"/>
          <a:srcRect/>
          <a:stretch>
            <a:fillRect/>
          </a:stretch>
        </p:blipFill>
        <p:spPr>
          <a:xfrm>
            <a:off x="4800600" y="1411287"/>
            <a:ext cx="3429000" cy="2779713"/>
          </a:xfrm>
          <a:prstGeom prst="rect">
            <a:avLst/>
          </a:prstGeom>
          <a:ln>
            <a:noFill/>
          </a:ln>
          <a:effectLst>
            <a:outerShdw blurRad="292100" dist="139700" dir="2700000" algn="tl" rotWithShape="0">
              <a:srgbClr val="333333">
                <a:alpha val="65000"/>
              </a:srgbClr>
            </a:outerShdw>
          </a:effectLst>
        </p:spPr>
      </p:pic>
      <p:sp>
        <p:nvSpPr>
          <p:cNvPr id="62468" name="Rectangle 4"/>
          <p:cNvSpPr>
            <a:spLocks noGrp="1" noChangeArrowheads="1"/>
          </p:cNvSpPr>
          <p:nvPr>
            <p:ph type="body" sz="half" idx="4294967295"/>
          </p:nvPr>
        </p:nvSpPr>
        <p:spPr>
          <a:xfrm>
            <a:off x="704850" y="1447800"/>
            <a:ext cx="3867150" cy="4114800"/>
          </a:xfrm>
        </p:spPr>
        <p:txBody>
          <a:bodyPr>
            <a:normAutofit/>
          </a:bodyPr>
          <a:lstStyle/>
          <a:p>
            <a:pPr eaLnBrk="1" hangingPunct="1"/>
            <a:r>
              <a:rPr lang="en-US" sz="2400" dirty="0">
                <a:solidFill>
                  <a:schemeClr val="tx1">
                    <a:lumMod val="85000"/>
                    <a:lumOff val="15000"/>
                  </a:schemeClr>
                </a:solidFill>
                <a:latin typeface="Arial" panose="020B0604020202020204" pitchFamily="34" charset="0"/>
                <a:cs typeface="Arial" panose="020B0604020202020204" pitchFamily="34" charset="0"/>
              </a:rPr>
              <a:t>A single harvest from C2011 can equal 20 roller bottles per day</a:t>
            </a:r>
          </a:p>
          <a:p>
            <a:pPr eaLnBrk="1" hangingPunct="1"/>
            <a:r>
              <a:rPr lang="en-US" sz="2400" dirty="0">
                <a:solidFill>
                  <a:schemeClr val="tx1">
                    <a:lumMod val="85000"/>
                    <a:lumOff val="15000"/>
                  </a:schemeClr>
                </a:solidFill>
                <a:latin typeface="Arial" panose="020B0604020202020204" pitchFamily="34" charset="0"/>
                <a:cs typeface="Arial" panose="020B0604020202020204" pitchFamily="34" charset="0"/>
              </a:rPr>
              <a:t>A single harvest from C2018 can equal 200 roller bottles per day</a:t>
            </a:r>
          </a:p>
          <a:p>
            <a:pPr eaLnBrk="1" hangingPunct="1"/>
            <a:r>
              <a:rPr lang="en-US" sz="2400" dirty="0" smtClean="0">
                <a:solidFill>
                  <a:schemeClr val="tx1">
                    <a:lumMod val="85000"/>
                    <a:lumOff val="15000"/>
                  </a:schemeClr>
                </a:solidFill>
                <a:latin typeface="Arial" panose="020B0604020202020204" pitchFamily="34" charset="0"/>
                <a:cs typeface="Arial" panose="020B0604020202020204" pitchFamily="34" charset="0"/>
              </a:rPr>
              <a:t>10 mL </a:t>
            </a:r>
            <a:r>
              <a:rPr lang="en-US" sz="2400" dirty="0">
                <a:solidFill>
                  <a:schemeClr val="tx1">
                    <a:lumMod val="85000"/>
                    <a:lumOff val="15000"/>
                  </a:schemeClr>
                </a:solidFill>
                <a:latin typeface="Arial" panose="020B0604020202020204" pitchFamily="34" charset="0"/>
                <a:cs typeface="Arial" panose="020B0604020202020204" pitchFamily="34" charset="0"/>
              </a:rPr>
              <a:t>harvest volume can equal 1 liter of cell culture </a:t>
            </a:r>
            <a:r>
              <a:rPr lang="en-US" sz="2400" dirty="0" err="1">
                <a:solidFill>
                  <a:schemeClr val="tx1">
                    <a:lumMod val="85000"/>
                    <a:lumOff val="15000"/>
                  </a:schemeClr>
                </a:solidFill>
                <a:latin typeface="Arial" panose="020B0604020202020204" pitchFamily="34" charset="0"/>
                <a:cs typeface="Arial" panose="020B0604020202020204" pitchFamily="34" charset="0"/>
              </a:rPr>
              <a:t>supernatent</a:t>
            </a:r>
            <a:endParaRPr lang="en-US" sz="2400" dirty="0">
              <a:solidFill>
                <a:schemeClr val="tx1">
                  <a:lumMod val="85000"/>
                  <a:lumOff val="15000"/>
                </a:schemeClr>
              </a:solidFill>
              <a:latin typeface="Arial" panose="020B0604020202020204" pitchFamily="34" charset="0"/>
              <a:cs typeface="Arial" panose="020B0604020202020204" pitchFamily="34" charset="0"/>
            </a:endParaRPr>
          </a:p>
          <a:p>
            <a:pPr eaLnBrk="1" hangingPunct="1"/>
            <a:endParaRPr lang="en-US" sz="24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6" name="Title 2"/>
          <p:cNvSpPr txBox="1">
            <a:spLocks/>
          </p:cNvSpPr>
          <p:nvPr/>
        </p:nvSpPr>
        <p:spPr>
          <a:xfrm>
            <a:off x="586002" y="381000"/>
            <a:ext cx="916759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200" b="1" dirty="0" smtClean="0">
                <a:solidFill>
                  <a:srgbClr val="008BB4"/>
                </a:solidFill>
                <a:latin typeface="Arial" panose="020B0604020202020204" pitchFamily="34" charset="0"/>
                <a:cs typeface="Arial" panose="020B0604020202020204" pitchFamily="34" charset="0"/>
              </a:rPr>
              <a:t>HFBR Equivalents</a:t>
            </a:r>
            <a:br>
              <a:rPr lang="en-US" sz="3200" b="1" dirty="0" smtClean="0">
                <a:solidFill>
                  <a:srgbClr val="008BB4"/>
                </a:solidFill>
                <a:latin typeface="Arial" panose="020B0604020202020204" pitchFamily="34" charset="0"/>
                <a:cs typeface="Arial" panose="020B0604020202020204" pitchFamily="34" charset="0"/>
              </a:rPr>
            </a:br>
            <a:endParaRPr lang="en-US" sz="3200" b="1" dirty="0">
              <a:solidFill>
                <a:srgbClr val="008BB4"/>
              </a:solidFill>
              <a:latin typeface="Arial" panose="020B0604020202020204" pitchFamily="34" charset="0"/>
              <a:cs typeface="Arial" panose="020B0604020202020204" pitchFamily="34" charset="0"/>
            </a:endParaRPr>
          </a:p>
        </p:txBody>
      </p:sp>
      <p:sp>
        <p:nvSpPr>
          <p:cNvPr id="7" name="Rectangle 6"/>
          <p:cNvSpPr/>
          <p:nvPr/>
        </p:nvSpPr>
        <p:spPr>
          <a:xfrm>
            <a:off x="690397" y="990600"/>
            <a:ext cx="909803"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468">
                                            <p:txEl>
                                              <p:pRg st="0" end="0"/>
                                            </p:txEl>
                                          </p:spTgt>
                                        </p:tgtEl>
                                        <p:attrNameLst>
                                          <p:attrName>style.visibility</p:attrName>
                                        </p:attrNameLst>
                                      </p:cBhvr>
                                      <p:to>
                                        <p:strVal val="visible"/>
                                      </p:to>
                                    </p:set>
                                    <p:animEffect transition="in" filter="fade">
                                      <p:cBhvr>
                                        <p:cTn id="7" dur="500"/>
                                        <p:tgtEl>
                                          <p:spTgt spid="624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468">
                                            <p:txEl>
                                              <p:pRg st="1" end="1"/>
                                            </p:txEl>
                                          </p:spTgt>
                                        </p:tgtEl>
                                        <p:attrNameLst>
                                          <p:attrName>style.visibility</p:attrName>
                                        </p:attrNameLst>
                                      </p:cBhvr>
                                      <p:to>
                                        <p:strVal val="visible"/>
                                      </p:to>
                                    </p:set>
                                    <p:animEffect transition="in" filter="fade">
                                      <p:cBhvr>
                                        <p:cTn id="12" dur="500"/>
                                        <p:tgtEl>
                                          <p:spTgt spid="6246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468">
                                            <p:txEl>
                                              <p:pRg st="2" end="2"/>
                                            </p:txEl>
                                          </p:spTgt>
                                        </p:tgtEl>
                                        <p:attrNameLst>
                                          <p:attrName>style.visibility</p:attrName>
                                        </p:attrNameLst>
                                      </p:cBhvr>
                                      <p:to>
                                        <p:strVal val="visible"/>
                                      </p:to>
                                    </p:set>
                                    <p:animEffect transition="in" filter="fade">
                                      <p:cBhvr>
                                        <p:cTn id="17" dur="500"/>
                                        <p:tgtEl>
                                          <p:spTgt spid="624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86002" y="381000"/>
            <a:ext cx="916759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200" b="1" dirty="0" smtClean="0">
                <a:solidFill>
                  <a:srgbClr val="008BB4"/>
                </a:solidFill>
                <a:latin typeface="Arial" panose="020B0604020202020204" pitchFamily="34" charset="0"/>
                <a:cs typeface="Arial" panose="020B0604020202020204" pitchFamily="34" charset="0"/>
              </a:rPr>
              <a:t>Asymmetric Cell Co-Cultivation</a:t>
            </a:r>
          </a:p>
          <a:p>
            <a:pPr algn="l" fontAlgn="auto">
              <a:spcAft>
                <a:spcPts val="0"/>
              </a:spcAft>
            </a:pPr>
            <a:endParaRPr lang="en-US" sz="3200" b="1" dirty="0">
              <a:solidFill>
                <a:srgbClr val="008BB4"/>
              </a:solidFill>
              <a:latin typeface="Arial" panose="020B0604020202020204" pitchFamily="34" charset="0"/>
              <a:cs typeface="Arial" panose="020B0604020202020204" pitchFamily="34" charset="0"/>
            </a:endParaRPr>
          </a:p>
        </p:txBody>
      </p:sp>
      <p:sp>
        <p:nvSpPr>
          <p:cNvPr id="7" name="Rectangle 6"/>
          <p:cNvSpPr/>
          <p:nvPr/>
        </p:nvSpPr>
        <p:spPr>
          <a:xfrm>
            <a:off x="690397" y="990600"/>
            <a:ext cx="909803"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4"/>
          <p:cNvPicPr>
            <a:picLocks noChangeAspect="1" noChangeArrowheads="1"/>
          </p:cNvPicPr>
          <p:nvPr/>
        </p:nvPicPr>
        <p:blipFill>
          <a:blip r:embed="rId3" cstate="print"/>
          <a:srcRect/>
          <a:stretch>
            <a:fillRect/>
          </a:stretch>
        </p:blipFill>
        <p:spPr>
          <a:xfrm>
            <a:off x="4774646" y="1447801"/>
            <a:ext cx="3454953" cy="3047999"/>
          </a:xfrm>
          <a:prstGeom prst="rect">
            <a:avLst/>
          </a:prstGeom>
          <a:ln>
            <a:noFill/>
          </a:ln>
          <a:effectLst>
            <a:outerShdw blurRad="292100" dist="139700" dir="2700000" algn="tl" rotWithShape="0">
              <a:srgbClr val="333333">
                <a:alpha val="65000"/>
              </a:srgbClr>
            </a:outerShdw>
          </a:effectLst>
        </p:spPr>
      </p:pic>
      <p:sp>
        <p:nvSpPr>
          <p:cNvPr id="9" name="Rectangle 3"/>
          <p:cNvSpPr txBox="1">
            <a:spLocks noChangeArrowheads="1"/>
          </p:cNvSpPr>
          <p:nvPr/>
        </p:nvSpPr>
        <p:spPr>
          <a:xfrm>
            <a:off x="609600" y="1447800"/>
            <a:ext cx="3962400" cy="4114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sz="2400" dirty="0" smtClean="0">
                <a:solidFill>
                  <a:schemeClr val="tx1">
                    <a:lumMod val="85000"/>
                    <a:lumOff val="15000"/>
                  </a:schemeClr>
                </a:solidFill>
                <a:latin typeface="Arial" panose="020B0604020202020204" pitchFamily="34" charset="0"/>
                <a:cs typeface="Arial" panose="020B0604020202020204" pitchFamily="34" charset="0"/>
              </a:rPr>
              <a:t>Co-cultivation of endothelial cells (inside) and vascular smooth muscle (outside)</a:t>
            </a:r>
          </a:p>
          <a:p>
            <a:pPr fontAlgn="auto">
              <a:spcAft>
                <a:spcPts val="0"/>
              </a:spcAft>
            </a:pPr>
            <a:r>
              <a:rPr lang="en-US" sz="2400" dirty="0" smtClean="0">
                <a:solidFill>
                  <a:schemeClr val="tx1">
                    <a:lumMod val="85000"/>
                    <a:lumOff val="15000"/>
                  </a:schemeClr>
                </a:solidFill>
                <a:latin typeface="Arial" panose="020B0604020202020204" pitchFamily="34" charset="0"/>
                <a:cs typeface="Arial" panose="020B0604020202020204" pitchFamily="34" charset="0"/>
              </a:rPr>
              <a:t>Brain endothelial and </a:t>
            </a:r>
            <a:r>
              <a:rPr lang="en-US" sz="2400" dirty="0" err="1" smtClean="0">
                <a:solidFill>
                  <a:schemeClr val="tx1">
                    <a:lumMod val="85000"/>
                    <a:lumOff val="15000"/>
                  </a:schemeClr>
                </a:solidFill>
                <a:latin typeface="Arial" panose="020B0604020202020204" pitchFamily="34" charset="0"/>
                <a:cs typeface="Arial" panose="020B0604020202020204" pitchFamily="34" charset="0"/>
              </a:rPr>
              <a:t>astroglial</a:t>
            </a:r>
            <a:r>
              <a:rPr lang="en-US" sz="2400" dirty="0" smtClean="0">
                <a:solidFill>
                  <a:schemeClr val="tx1">
                    <a:lumMod val="85000"/>
                    <a:lumOff val="15000"/>
                  </a:schemeClr>
                </a:solidFill>
                <a:latin typeface="Arial" panose="020B0604020202020204" pitchFamily="34" charset="0"/>
                <a:cs typeface="Arial" panose="020B0604020202020204" pitchFamily="34" charset="0"/>
              </a:rPr>
              <a:t> cells to form in vitro blood brain barrier</a:t>
            </a:r>
            <a:endParaRPr lang="en-US" sz="2400"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710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86002" y="152400"/>
            <a:ext cx="916759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3400"/>
              </a:lnSpc>
              <a:spcAft>
                <a:spcPts val="0"/>
              </a:spcAft>
            </a:pPr>
            <a:r>
              <a:rPr lang="en-US" sz="2800" b="1" dirty="0" smtClean="0">
                <a:solidFill>
                  <a:srgbClr val="008BB4"/>
                </a:solidFill>
                <a:latin typeface="Arial" panose="020B0604020202020204" pitchFamily="34" charset="0"/>
                <a:cs typeface="Arial" panose="020B0604020202020204" pitchFamily="34" charset="0"/>
              </a:rPr>
              <a:t>Flattened Endothelial Cells on Inside </a:t>
            </a:r>
            <a:r>
              <a:rPr lang="en-US" sz="2800" b="1" dirty="0">
                <a:solidFill>
                  <a:srgbClr val="008BB4"/>
                </a:solidFill>
                <a:latin typeface="Arial" panose="020B0604020202020204" pitchFamily="34" charset="0"/>
                <a:cs typeface="Arial" panose="020B0604020202020204" pitchFamily="34" charset="0"/>
              </a:rPr>
              <a:t>of </a:t>
            </a:r>
            <a:r>
              <a:rPr lang="en-US" sz="2800" b="1" dirty="0" smtClean="0">
                <a:solidFill>
                  <a:srgbClr val="008BB4"/>
                </a:solidFill>
                <a:latin typeface="Arial" panose="020B0604020202020204" pitchFamily="34" charset="0"/>
                <a:cs typeface="Arial" panose="020B0604020202020204" pitchFamily="34" charset="0"/>
              </a:rPr>
              <a:t>Fibers</a:t>
            </a:r>
            <a:endParaRPr lang="en-US" sz="2800" b="1" dirty="0">
              <a:solidFill>
                <a:srgbClr val="008BB4"/>
              </a:solidFill>
              <a:latin typeface="Arial" panose="020B0604020202020204" pitchFamily="34" charset="0"/>
              <a:cs typeface="Arial" panose="020B0604020202020204" pitchFamily="34" charset="0"/>
            </a:endParaRPr>
          </a:p>
        </p:txBody>
      </p:sp>
      <p:sp>
        <p:nvSpPr>
          <p:cNvPr id="7" name="Rectangle 6"/>
          <p:cNvSpPr/>
          <p:nvPr/>
        </p:nvSpPr>
        <p:spPr>
          <a:xfrm>
            <a:off x="690397" y="990600"/>
            <a:ext cx="909803"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10" name="Picture 9" descr="18 - 533 - S2 x10.tif"/>
          <p:cNvPicPr>
            <a:picLocks noChangeAspect="1"/>
          </p:cNvPicPr>
          <p:nvPr/>
        </p:nvPicPr>
        <p:blipFill>
          <a:blip r:embed="rId3" cstate="print"/>
          <a:stretch>
            <a:fillRect/>
          </a:stretch>
        </p:blipFill>
        <p:spPr>
          <a:xfrm>
            <a:off x="2250386" y="1279739"/>
            <a:ext cx="4643228" cy="3369566"/>
          </a:xfrm>
          <a:prstGeom prst="rect">
            <a:avLst/>
          </a:prstGeom>
        </p:spPr>
      </p:pic>
      <p:sp>
        <p:nvSpPr>
          <p:cNvPr id="11" name="TextBox 10"/>
          <p:cNvSpPr txBox="1"/>
          <p:nvPr/>
        </p:nvSpPr>
        <p:spPr>
          <a:xfrm>
            <a:off x="875488" y="4678740"/>
            <a:ext cx="7506511" cy="1200329"/>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These </a:t>
            </a:r>
            <a:r>
              <a:rPr lang="en-US" sz="1200" dirty="0">
                <a:latin typeface="Arial" panose="020B0604020202020204" pitchFamily="34" charset="0"/>
                <a:cs typeface="Arial" panose="020B0604020202020204" pitchFamily="34" charset="0"/>
              </a:rPr>
              <a:t>endothelial cells had been adhered to the inside of the fiber and subjected to minimal shear force over night followed by a minimum of 5 hours at 10 dynes/cm</a:t>
            </a:r>
            <a:r>
              <a:rPr lang="en-US" sz="1200" baseline="30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This was based on results we saw when testing the application of a different system that can apply shear force to channels lined with endothelial cells while visible under a microscope. This other system also allowed us to discover that endothelial cells will detach and roll away after alignment if a bubble passes over them so we eliminate all bubbles from the system to preserve the endothelial layer. </a:t>
            </a:r>
          </a:p>
        </p:txBody>
      </p:sp>
      <p:sp>
        <p:nvSpPr>
          <p:cNvPr id="12" name="TextBox 11"/>
          <p:cNvSpPr txBox="1"/>
          <p:nvPr/>
        </p:nvSpPr>
        <p:spPr>
          <a:xfrm>
            <a:off x="762000" y="1583680"/>
            <a:ext cx="1512315" cy="461665"/>
          </a:xfrm>
          <a:prstGeom prst="rect">
            <a:avLst/>
          </a:prstGeom>
          <a:noFill/>
        </p:spPr>
        <p:txBody>
          <a:bodyPr wrap="square" rtlCol="0">
            <a:spAutoFit/>
          </a:bodyPr>
          <a:lstStyle/>
          <a:p>
            <a:r>
              <a:rPr lang="en-US" sz="1200" dirty="0">
                <a:solidFill>
                  <a:schemeClr val="tx1">
                    <a:lumMod val="65000"/>
                    <a:lumOff val="35000"/>
                  </a:schemeClr>
                </a:solidFill>
                <a:latin typeface="Arial" panose="020B0604020202020204" pitchFamily="34" charset="0"/>
                <a:cs typeface="Arial" panose="020B0604020202020204" pitchFamily="34" charset="0"/>
              </a:rPr>
              <a:t>Inside of hollow fiber</a:t>
            </a:r>
          </a:p>
        </p:txBody>
      </p:sp>
      <p:sp>
        <p:nvSpPr>
          <p:cNvPr id="13" name="TextBox 12"/>
          <p:cNvSpPr txBox="1"/>
          <p:nvPr/>
        </p:nvSpPr>
        <p:spPr>
          <a:xfrm>
            <a:off x="1164186" y="2718509"/>
            <a:ext cx="969414" cy="276999"/>
          </a:xfrm>
          <a:prstGeom prst="rect">
            <a:avLst/>
          </a:prstGeom>
          <a:noFill/>
        </p:spPr>
        <p:txBody>
          <a:bodyPr wrap="square" rtlCol="0">
            <a:spAutoFit/>
          </a:bodyPr>
          <a:lstStyle/>
          <a:p>
            <a:r>
              <a:rPr lang="en-US" sz="1200" dirty="0">
                <a:solidFill>
                  <a:schemeClr val="tx1">
                    <a:lumMod val="65000"/>
                    <a:lumOff val="35000"/>
                  </a:schemeClr>
                </a:solidFill>
                <a:latin typeface="Arial" panose="020B0604020202020204" pitchFamily="34" charset="0"/>
                <a:cs typeface="Arial" panose="020B0604020202020204" pitchFamily="34" charset="0"/>
              </a:rPr>
              <a:t>Pore</a:t>
            </a:r>
          </a:p>
        </p:txBody>
      </p:sp>
      <p:sp>
        <p:nvSpPr>
          <p:cNvPr id="14" name="TextBox 13"/>
          <p:cNvSpPr txBox="1"/>
          <p:nvPr/>
        </p:nvSpPr>
        <p:spPr>
          <a:xfrm>
            <a:off x="563067" y="3962400"/>
            <a:ext cx="1875333" cy="276999"/>
          </a:xfrm>
          <a:prstGeom prst="rect">
            <a:avLst/>
          </a:prstGeom>
          <a:noFill/>
        </p:spPr>
        <p:txBody>
          <a:bodyPr wrap="square" rtlCol="0">
            <a:spAutoFit/>
          </a:bodyPr>
          <a:lstStyle/>
          <a:p>
            <a:r>
              <a:rPr lang="en-US" sz="1200" dirty="0">
                <a:solidFill>
                  <a:schemeClr val="tx1">
                    <a:lumMod val="65000"/>
                    <a:lumOff val="35000"/>
                  </a:schemeClr>
                </a:solidFill>
                <a:latin typeface="Arial" panose="020B0604020202020204" pitchFamily="34" charset="0"/>
                <a:cs typeface="Arial" panose="020B0604020202020204" pitchFamily="34" charset="0"/>
              </a:rPr>
              <a:t>Endothelial cell</a:t>
            </a:r>
          </a:p>
        </p:txBody>
      </p:sp>
      <p:sp>
        <p:nvSpPr>
          <p:cNvPr id="15" name="TextBox 14"/>
          <p:cNvSpPr txBox="1"/>
          <p:nvPr/>
        </p:nvSpPr>
        <p:spPr>
          <a:xfrm>
            <a:off x="7239000" y="1559972"/>
            <a:ext cx="1421929" cy="1015663"/>
          </a:xfrm>
          <a:prstGeom prst="rect">
            <a:avLst/>
          </a:prstGeom>
          <a:noFill/>
        </p:spPr>
        <p:txBody>
          <a:bodyPr wrap="square" rtlCol="0">
            <a:spAutoFit/>
          </a:bodyPr>
          <a:lstStyle/>
          <a:p>
            <a:r>
              <a:rPr lang="en-US" sz="1200" dirty="0">
                <a:solidFill>
                  <a:schemeClr val="tx1">
                    <a:lumMod val="65000"/>
                    <a:lumOff val="35000"/>
                  </a:schemeClr>
                </a:solidFill>
                <a:latin typeface="Arial" panose="020B0604020202020204" pitchFamily="34" charset="0"/>
                <a:cs typeface="Arial" panose="020B0604020202020204" pitchFamily="34" charset="0"/>
              </a:rPr>
              <a:t>Crack! Likely to be a result of trying to mount a sliced hollow </a:t>
            </a:r>
            <a:r>
              <a:rPr lang="en-US" sz="1200" dirty="0" smtClean="0">
                <a:solidFill>
                  <a:schemeClr val="tx1">
                    <a:lumMod val="65000"/>
                    <a:lumOff val="35000"/>
                  </a:schemeClr>
                </a:solidFill>
                <a:latin typeface="Arial" panose="020B0604020202020204" pitchFamily="34" charset="0"/>
                <a:cs typeface="Arial" panose="020B0604020202020204" pitchFamily="34" charset="0"/>
              </a:rPr>
              <a:t>fiber </a:t>
            </a:r>
            <a:r>
              <a:rPr lang="en-US" sz="1200" dirty="0">
                <a:solidFill>
                  <a:schemeClr val="tx1">
                    <a:lumMod val="65000"/>
                    <a:lumOff val="35000"/>
                  </a:schemeClr>
                </a:solidFill>
                <a:latin typeface="Arial" panose="020B0604020202020204" pitchFamily="34" charset="0"/>
                <a:cs typeface="Arial" panose="020B0604020202020204" pitchFamily="34" charset="0"/>
              </a:rPr>
              <a:t>during microscopy</a:t>
            </a:r>
          </a:p>
        </p:txBody>
      </p:sp>
      <p:cxnSp>
        <p:nvCxnSpPr>
          <p:cNvPr id="16" name="Straight Arrow Connector 15"/>
          <p:cNvCxnSpPr/>
          <p:nvPr/>
        </p:nvCxnSpPr>
        <p:spPr>
          <a:xfrm flipV="1">
            <a:off x="2028104" y="1676400"/>
            <a:ext cx="342227" cy="9695"/>
          </a:xfrm>
          <a:prstGeom prst="straightConnector1">
            <a:avLst/>
          </a:prstGeom>
          <a:ln>
            <a:solidFill>
              <a:srgbClr val="00A8B5"/>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1626249" y="2887678"/>
            <a:ext cx="833696" cy="658338"/>
          </a:xfrm>
          <a:prstGeom prst="straightConnector1">
            <a:avLst/>
          </a:prstGeom>
          <a:ln>
            <a:solidFill>
              <a:srgbClr val="00A8B5"/>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1775406" y="4114800"/>
            <a:ext cx="1415345" cy="19390"/>
          </a:xfrm>
          <a:prstGeom prst="straightConnector1">
            <a:avLst/>
          </a:prstGeom>
          <a:ln>
            <a:solidFill>
              <a:srgbClr val="00A8B5"/>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5" idx="1"/>
          </p:cNvCxnSpPr>
          <p:nvPr/>
        </p:nvCxnSpPr>
        <p:spPr>
          <a:xfrm flipH="1">
            <a:off x="5169802" y="2067804"/>
            <a:ext cx="2069198" cy="446796"/>
          </a:xfrm>
          <a:prstGeom prst="straightConnector1">
            <a:avLst/>
          </a:prstGeom>
          <a:ln>
            <a:solidFill>
              <a:srgbClr val="00A8B5"/>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66144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p:nvPr/>
        </p:nvGrpSpPr>
        <p:grpSpPr>
          <a:xfrm>
            <a:off x="-5579" y="1962146"/>
            <a:ext cx="4932704" cy="3312800"/>
            <a:chOff x="241537" y="1504781"/>
            <a:chExt cx="4600475" cy="3312800"/>
          </a:xfrm>
        </p:grpSpPr>
        <p:grpSp>
          <p:nvGrpSpPr>
            <p:cNvPr id="3" name="Group 51"/>
            <p:cNvGrpSpPr/>
            <p:nvPr/>
          </p:nvGrpSpPr>
          <p:grpSpPr>
            <a:xfrm>
              <a:off x="2927350" y="1504781"/>
              <a:ext cx="1914662" cy="3312800"/>
              <a:chOff x="2927350" y="1504781"/>
              <a:chExt cx="1914662" cy="3312800"/>
            </a:xfrm>
          </p:grpSpPr>
          <p:grpSp>
            <p:nvGrpSpPr>
              <p:cNvPr id="5" name="Group 44"/>
              <p:cNvGrpSpPr/>
              <p:nvPr/>
            </p:nvGrpSpPr>
            <p:grpSpPr>
              <a:xfrm>
                <a:off x="2927350" y="1504781"/>
                <a:ext cx="1914662" cy="1707027"/>
                <a:chOff x="-88900" y="330200"/>
                <a:chExt cx="3175000" cy="3429000"/>
              </a:xfrm>
            </p:grpSpPr>
            <p:pic>
              <p:nvPicPr>
                <p:cNvPr id="40" name="Picture 39" descr="Plot_E07_3423830682406251714.png"/>
                <p:cNvPicPr>
                  <a:picLocks noChangeAspect="1"/>
                </p:cNvPicPr>
                <p:nvPr/>
              </p:nvPicPr>
              <p:blipFill>
                <a:blip r:embed="rId3" cstate="print"/>
                <a:stretch>
                  <a:fillRect/>
                </a:stretch>
              </p:blipFill>
              <p:spPr>
                <a:xfrm>
                  <a:off x="-88900" y="330200"/>
                  <a:ext cx="3175000" cy="3429000"/>
                </a:xfrm>
                <a:prstGeom prst="rect">
                  <a:avLst/>
                </a:prstGeom>
              </p:spPr>
            </p:pic>
            <p:sp>
              <p:nvSpPr>
                <p:cNvPr id="43" name="Rectangle 42"/>
                <p:cNvSpPr/>
                <p:nvPr/>
              </p:nvSpPr>
              <p:spPr>
                <a:xfrm>
                  <a:off x="393700" y="342900"/>
                  <a:ext cx="2171700" cy="368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6" name="Group 45"/>
              <p:cNvGrpSpPr/>
              <p:nvPr/>
            </p:nvGrpSpPr>
            <p:grpSpPr>
              <a:xfrm>
                <a:off x="2927350" y="3110554"/>
                <a:ext cx="1914662" cy="1707027"/>
                <a:chOff x="736600" y="2044700"/>
                <a:chExt cx="3175000" cy="3429000"/>
              </a:xfrm>
            </p:grpSpPr>
            <p:pic>
              <p:nvPicPr>
                <p:cNvPr id="42" name="Picture 41" descr="Plot_E07_8666000584165528048.png"/>
                <p:cNvPicPr>
                  <a:picLocks noChangeAspect="1"/>
                </p:cNvPicPr>
                <p:nvPr/>
              </p:nvPicPr>
              <p:blipFill>
                <a:blip r:embed="rId4" cstate="print"/>
                <a:stretch>
                  <a:fillRect/>
                </a:stretch>
              </p:blipFill>
              <p:spPr>
                <a:xfrm>
                  <a:off x="736600" y="2044700"/>
                  <a:ext cx="3175000" cy="3429000"/>
                </a:xfrm>
                <a:prstGeom prst="rect">
                  <a:avLst/>
                </a:prstGeom>
              </p:spPr>
            </p:pic>
            <p:sp>
              <p:nvSpPr>
                <p:cNvPr id="44" name="Rectangle 43"/>
                <p:cNvSpPr/>
                <p:nvPr/>
              </p:nvSpPr>
              <p:spPr>
                <a:xfrm>
                  <a:off x="1244600" y="2057400"/>
                  <a:ext cx="2171700" cy="368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sp>
          <p:nvSpPr>
            <p:cNvPr id="48" name="TextBox 47"/>
            <p:cNvSpPr txBox="1"/>
            <p:nvPr/>
          </p:nvSpPr>
          <p:spPr>
            <a:xfrm>
              <a:off x="241537" y="1522167"/>
              <a:ext cx="2685813" cy="2677656"/>
            </a:xfrm>
            <a:prstGeom prst="rect">
              <a:avLst/>
            </a:prstGeom>
            <a:noFill/>
          </p:spPr>
          <p:txBody>
            <a:bodyPr wrap="square" rtlCol="0">
              <a:spAutoFit/>
            </a:bodyPr>
            <a:lstStyle/>
            <a:p>
              <a:pPr algn="r"/>
              <a:endParaRPr lang="en-US" sz="1400" dirty="0" smtClean="0">
                <a:solidFill>
                  <a:schemeClr val="tx1">
                    <a:lumMod val="65000"/>
                    <a:lumOff val="35000"/>
                  </a:schemeClr>
                </a:solidFill>
                <a:latin typeface="Arial" panose="020B0604020202020204" pitchFamily="34" charset="0"/>
                <a:cs typeface="Arial" panose="020B0604020202020204" pitchFamily="34" charset="0"/>
              </a:endParaRPr>
            </a:p>
            <a:p>
              <a:pPr algn="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algn="r"/>
              <a:r>
                <a:rPr lang="en-US" sz="1400" dirty="0" smtClean="0">
                  <a:solidFill>
                    <a:schemeClr val="tx1">
                      <a:lumMod val="65000"/>
                      <a:lumOff val="35000"/>
                    </a:schemeClr>
                  </a:solidFill>
                  <a:latin typeface="Arial" panose="020B0604020202020204" pitchFamily="34" charset="0"/>
                  <a:cs typeface="Arial" panose="020B0604020202020204" pitchFamily="34" charset="0"/>
                </a:rPr>
                <a:t>Circulating</a:t>
              </a: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algn="r"/>
              <a:r>
                <a:rPr lang="en-US" sz="1400" dirty="0">
                  <a:solidFill>
                    <a:schemeClr val="tx1">
                      <a:lumMod val="65000"/>
                      <a:lumOff val="35000"/>
                    </a:schemeClr>
                  </a:solidFill>
                  <a:latin typeface="Arial" panose="020B0604020202020204" pitchFamily="34" charset="0"/>
                  <a:cs typeface="Arial" panose="020B0604020202020204" pitchFamily="34" charset="0"/>
                </a:rPr>
                <a:t>Compartment</a:t>
              </a:r>
            </a:p>
            <a:p>
              <a:pPr algn="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algn="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algn="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algn="r"/>
              <a:endParaRPr lang="en-US" sz="1400" dirty="0" smtClean="0">
                <a:solidFill>
                  <a:schemeClr val="tx1">
                    <a:lumMod val="65000"/>
                    <a:lumOff val="35000"/>
                  </a:schemeClr>
                </a:solidFill>
                <a:latin typeface="Arial" panose="020B0604020202020204" pitchFamily="34" charset="0"/>
                <a:cs typeface="Arial" panose="020B0604020202020204" pitchFamily="34" charset="0"/>
              </a:endParaRPr>
            </a:p>
            <a:p>
              <a:pPr algn="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algn="r"/>
              <a:endParaRPr lang="en-US" sz="1400" dirty="0" smtClean="0">
                <a:solidFill>
                  <a:schemeClr val="tx1">
                    <a:lumMod val="65000"/>
                    <a:lumOff val="35000"/>
                  </a:schemeClr>
                </a:solidFill>
                <a:latin typeface="Arial" panose="020B0604020202020204" pitchFamily="34" charset="0"/>
                <a:cs typeface="Arial" panose="020B0604020202020204" pitchFamily="34" charset="0"/>
              </a:endParaRPr>
            </a:p>
            <a:p>
              <a:pPr algn="r"/>
              <a:r>
                <a:rPr lang="en-US" sz="1400" dirty="0" smtClean="0">
                  <a:solidFill>
                    <a:schemeClr val="tx1">
                      <a:lumMod val="65000"/>
                      <a:lumOff val="35000"/>
                    </a:schemeClr>
                  </a:solidFill>
                  <a:latin typeface="Arial" panose="020B0604020202020204" pitchFamily="34" charset="0"/>
                  <a:cs typeface="Arial" panose="020B0604020202020204" pitchFamily="34" charset="0"/>
                </a:rPr>
                <a:t>Extra-vascular </a:t>
              </a:r>
              <a:r>
                <a:rPr lang="en-US" sz="1400" dirty="0">
                  <a:solidFill>
                    <a:schemeClr val="tx1">
                      <a:lumMod val="65000"/>
                      <a:lumOff val="35000"/>
                    </a:schemeClr>
                  </a:solidFill>
                  <a:latin typeface="Arial" panose="020B0604020202020204" pitchFamily="34" charset="0"/>
                  <a:cs typeface="Arial" panose="020B0604020202020204" pitchFamily="34" charset="0"/>
                </a:rPr>
                <a:t>space (migrated </a:t>
              </a:r>
            </a:p>
            <a:p>
              <a:pPr algn="r"/>
              <a:r>
                <a:rPr lang="en-US" sz="1400" dirty="0">
                  <a:solidFill>
                    <a:schemeClr val="tx1">
                      <a:lumMod val="65000"/>
                      <a:lumOff val="35000"/>
                    </a:schemeClr>
                  </a:solidFill>
                  <a:latin typeface="Arial" panose="020B0604020202020204" pitchFamily="34" charset="0"/>
                  <a:cs typeface="Arial" panose="020B0604020202020204" pitchFamily="34" charset="0"/>
                </a:rPr>
                <a:t>compartment)</a:t>
              </a:r>
            </a:p>
          </p:txBody>
        </p:sp>
      </p:grpSp>
      <p:pic>
        <p:nvPicPr>
          <p:cNvPr id="29" name="Picture 28" descr="3 - 518 - side to cut boundary of fibre.tif"/>
          <p:cNvPicPr>
            <a:picLocks noChangeAspect="1"/>
          </p:cNvPicPr>
          <p:nvPr/>
        </p:nvPicPr>
        <p:blipFill>
          <a:blip r:embed="rId5" cstate="print"/>
          <a:stretch>
            <a:fillRect/>
          </a:stretch>
        </p:blipFill>
        <p:spPr>
          <a:xfrm>
            <a:off x="5169801" y="1768575"/>
            <a:ext cx="2887005" cy="1934695"/>
          </a:xfrm>
          <a:prstGeom prst="rect">
            <a:avLst/>
          </a:prstGeom>
        </p:spPr>
      </p:pic>
      <p:sp>
        <p:nvSpPr>
          <p:cNvPr id="45" name="TextBox 44"/>
          <p:cNvSpPr txBox="1"/>
          <p:nvPr/>
        </p:nvSpPr>
        <p:spPr>
          <a:xfrm>
            <a:off x="1453334" y="5413480"/>
            <a:ext cx="1095438" cy="307777"/>
          </a:xfrm>
          <a:prstGeom prst="rect">
            <a:avLst/>
          </a:prstGeom>
          <a:noFill/>
        </p:spPr>
        <p:txBody>
          <a:bodyPr wrap="square" rtlCol="0">
            <a:spAutoFit/>
          </a:bodyPr>
          <a:lstStyle/>
          <a:p>
            <a:r>
              <a:rPr lang="en-US" sz="1400" dirty="0">
                <a:solidFill>
                  <a:schemeClr val="tx1">
                    <a:lumMod val="65000"/>
                    <a:lumOff val="35000"/>
                  </a:schemeClr>
                </a:solidFill>
                <a:latin typeface="Arial" panose="020B0604020202020204" pitchFamily="34" charset="0"/>
                <a:cs typeface="Arial" panose="020B0604020202020204" pitchFamily="34" charset="0"/>
              </a:rPr>
              <a:t>CLL cells</a:t>
            </a:r>
          </a:p>
        </p:txBody>
      </p:sp>
      <p:cxnSp>
        <p:nvCxnSpPr>
          <p:cNvPr id="47" name="Straight Arrow Connector 46"/>
          <p:cNvCxnSpPr/>
          <p:nvPr/>
        </p:nvCxnSpPr>
        <p:spPr>
          <a:xfrm rot="5400000" flipH="1" flipV="1">
            <a:off x="1962354" y="3550716"/>
            <a:ext cx="2375275" cy="1589839"/>
          </a:xfrm>
          <a:prstGeom prst="straightConnector1">
            <a:avLst/>
          </a:prstGeom>
          <a:ln>
            <a:solidFill>
              <a:srgbClr val="00A8B5"/>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2355072" y="4718892"/>
            <a:ext cx="1589840" cy="814381"/>
          </a:xfrm>
          <a:prstGeom prst="straightConnector1">
            <a:avLst/>
          </a:prstGeom>
          <a:ln>
            <a:solidFill>
              <a:srgbClr val="00A8B5"/>
            </a:solidFill>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5169800" y="3866387"/>
            <a:ext cx="3299451" cy="1200329"/>
          </a:xfrm>
          <a:prstGeom prst="rect">
            <a:avLst/>
          </a:prstGeom>
          <a:noFill/>
        </p:spPr>
        <p:txBody>
          <a:bodyPr wrap="square" rtlCol="0">
            <a:spAutoFit/>
          </a:bodyPr>
          <a:lstStyle/>
          <a:p>
            <a:r>
              <a:rPr lang="en-US" sz="1800" dirty="0">
                <a:solidFill>
                  <a:schemeClr val="tx1">
                    <a:lumMod val="85000"/>
                    <a:lumOff val="15000"/>
                  </a:schemeClr>
                </a:solidFill>
                <a:latin typeface="Arial" panose="020B0604020202020204" pitchFamily="34" charset="0"/>
                <a:cs typeface="Arial" panose="020B0604020202020204" pitchFamily="34" charset="0"/>
              </a:rPr>
              <a:t>Scanning electron micrograph of the outside of a hollow </a:t>
            </a:r>
            <a:r>
              <a:rPr lang="en-US" sz="1800" dirty="0" smtClean="0">
                <a:solidFill>
                  <a:schemeClr val="tx1">
                    <a:lumMod val="85000"/>
                    <a:lumOff val="15000"/>
                  </a:schemeClr>
                </a:solidFill>
                <a:latin typeface="Arial" panose="020B0604020202020204" pitchFamily="34" charset="0"/>
                <a:cs typeface="Arial" panose="020B0604020202020204" pitchFamily="34" charset="0"/>
              </a:rPr>
              <a:t>fiber </a:t>
            </a:r>
            <a:r>
              <a:rPr lang="en-US" sz="1800" dirty="0">
                <a:solidFill>
                  <a:schemeClr val="tx1">
                    <a:lumMod val="85000"/>
                    <a:lumOff val="15000"/>
                  </a:schemeClr>
                </a:solidFill>
                <a:latin typeface="Arial" panose="020B0604020202020204" pitchFamily="34" charset="0"/>
                <a:cs typeface="Arial" panose="020B0604020202020204" pitchFamily="34" charset="0"/>
              </a:rPr>
              <a:t>after circulation of CLL cells around the </a:t>
            </a:r>
            <a:r>
              <a:rPr lang="en-US" sz="1800" dirty="0" smtClean="0">
                <a:solidFill>
                  <a:schemeClr val="tx1">
                    <a:lumMod val="85000"/>
                    <a:lumOff val="15000"/>
                  </a:schemeClr>
                </a:solidFill>
                <a:latin typeface="Arial" panose="020B0604020202020204" pitchFamily="34" charset="0"/>
                <a:cs typeface="Arial" panose="020B0604020202020204" pitchFamily="34" charset="0"/>
              </a:rPr>
              <a:t>system.</a:t>
            </a:r>
            <a:endParaRPr lang="en-US" sz="1800" dirty="0">
              <a:solidFill>
                <a:schemeClr val="tx1">
                  <a:lumMod val="85000"/>
                  <a:lumOff val="15000"/>
                </a:schemeClr>
              </a:solidFill>
              <a:latin typeface="Arial" panose="020B0604020202020204" pitchFamily="34" charset="0"/>
              <a:cs typeface="Arial" panose="020B0604020202020204" pitchFamily="34" charset="0"/>
            </a:endParaRPr>
          </a:p>
        </p:txBody>
      </p:sp>
      <p:cxnSp>
        <p:nvCxnSpPr>
          <p:cNvPr id="53" name="Straight Arrow Connector 52"/>
          <p:cNvCxnSpPr/>
          <p:nvPr/>
        </p:nvCxnSpPr>
        <p:spPr>
          <a:xfrm flipV="1">
            <a:off x="2355072" y="2818672"/>
            <a:ext cx="3344479" cy="2714600"/>
          </a:xfrm>
          <a:prstGeom prst="straightConnector1">
            <a:avLst/>
          </a:prstGeom>
          <a:ln>
            <a:solidFill>
              <a:srgbClr val="00A8B5"/>
            </a:solidFill>
            <a:tailEnd type="arrow"/>
          </a:ln>
        </p:spPr>
        <p:style>
          <a:lnRef idx="2">
            <a:schemeClr val="accent1"/>
          </a:lnRef>
          <a:fillRef idx="0">
            <a:schemeClr val="accent1"/>
          </a:fillRef>
          <a:effectRef idx="1">
            <a:schemeClr val="accent1"/>
          </a:effectRef>
          <a:fontRef idx="minor">
            <a:schemeClr val="tx1"/>
          </a:fontRef>
        </p:style>
      </p:cxnSp>
      <p:sp>
        <p:nvSpPr>
          <p:cNvPr id="21" name="Title 2"/>
          <p:cNvSpPr txBox="1">
            <a:spLocks/>
          </p:cNvSpPr>
          <p:nvPr/>
        </p:nvSpPr>
        <p:spPr>
          <a:xfrm>
            <a:off x="586002" y="381000"/>
            <a:ext cx="916759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3400"/>
              </a:lnSpc>
              <a:spcAft>
                <a:spcPts val="0"/>
              </a:spcAft>
            </a:pPr>
            <a:endParaRPr lang="en-US" sz="3200" b="1" dirty="0" smtClean="0">
              <a:solidFill>
                <a:srgbClr val="008BB4"/>
              </a:solidFill>
              <a:latin typeface="Arial" panose="020B0604020202020204" pitchFamily="34" charset="0"/>
              <a:cs typeface="Arial" panose="020B0604020202020204" pitchFamily="34" charset="0"/>
            </a:endParaRPr>
          </a:p>
          <a:p>
            <a:pPr algn="l" fontAlgn="auto">
              <a:lnSpc>
                <a:spcPts val="3400"/>
              </a:lnSpc>
              <a:spcAft>
                <a:spcPts val="0"/>
              </a:spcAft>
            </a:pPr>
            <a:r>
              <a:rPr lang="en-US" sz="3200" b="1" dirty="0" smtClean="0">
                <a:solidFill>
                  <a:srgbClr val="008BB4"/>
                </a:solidFill>
                <a:latin typeface="Arial" panose="020B0604020202020204" pitchFamily="34" charset="0"/>
                <a:cs typeface="Arial" panose="020B0604020202020204" pitchFamily="34" charset="0"/>
              </a:rPr>
              <a:t>CLL Cells Actively Migrate into the </a:t>
            </a:r>
            <a:br>
              <a:rPr lang="en-US" sz="3200" b="1" dirty="0" smtClean="0">
                <a:solidFill>
                  <a:srgbClr val="008BB4"/>
                </a:solidFill>
                <a:latin typeface="Arial" panose="020B0604020202020204" pitchFamily="34" charset="0"/>
                <a:cs typeface="Arial" panose="020B0604020202020204" pitchFamily="34" charset="0"/>
              </a:rPr>
            </a:br>
            <a:r>
              <a:rPr lang="en-US" sz="3200" b="1" dirty="0" smtClean="0">
                <a:solidFill>
                  <a:srgbClr val="008BB4"/>
                </a:solidFill>
                <a:latin typeface="Arial" panose="020B0604020202020204" pitchFamily="34" charset="0"/>
                <a:cs typeface="Arial" panose="020B0604020202020204" pitchFamily="34" charset="0"/>
              </a:rPr>
              <a:t>Extra-vascular Space</a:t>
            </a:r>
          </a:p>
          <a:p>
            <a:pPr algn="l" fontAlgn="auto">
              <a:lnSpc>
                <a:spcPts val="3400"/>
              </a:lnSpc>
              <a:spcAft>
                <a:spcPts val="0"/>
              </a:spcAft>
            </a:pPr>
            <a:endParaRPr lang="en-US" sz="3200" b="1" dirty="0">
              <a:solidFill>
                <a:srgbClr val="008BB4"/>
              </a:solidFill>
              <a:latin typeface="Arial" panose="020B0604020202020204" pitchFamily="34" charset="0"/>
              <a:cs typeface="Arial" panose="020B0604020202020204" pitchFamily="34" charset="0"/>
            </a:endParaRPr>
          </a:p>
        </p:txBody>
      </p:sp>
      <p:sp>
        <p:nvSpPr>
          <p:cNvPr id="22" name="Rectangle 21"/>
          <p:cNvSpPr/>
          <p:nvPr/>
        </p:nvSpPr>
        <p:spPr>
          <a:xfrm>
            <a:off x="690397" y="1462173"/>
            <a:ext cx="909803"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86002" y="381000"/>
            <a:ext cx="916759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200" b="1" dirty="0" smtClean="0">
                <a:solidFill>
                  <a:srgbClr val="008BB4"/>
                </a:solidFill>
                <a:latin typeface="Arial" panose="020B0604020202020204" pitchFamily="34" charset="0"/>
                <a:cs typeface="Arial" panose="020B0604020202020204" pitchFamily="34" charset="0"/>
              </a:rPr>
              <a:t>Bone </a:t>
            </a:r>
            <a:r>
              <a:rPr lang="en-US" sz="3200" b="1" dirty="0">
                <a:solidFill>
                  <a:srgbClr val="008BB4"/>
                </a:solidFill>
                <a:latin typeface="Arial" panose="020B0604020202020204" pitchFamily="34" charset="0"/>
                <a:cs typeface="Arial" panose="020B0604020202020204" pitchFamily="34" charset="0"/>
              </a:rPr>
              <a:t>Marrow Stroma/HSC </a:t>
            </a:r>
            <a:r>
              <a:rPr lang="en-US" sz="3200" b="1" dirty="0" smtClean="0">
                <a:solidFill>
                  <a:srgbClr val="008BB4"/>
                </a:solidFill>
                <a:latin typeface="Arial" panose="020B0604020202020204" pitchFamily="34" charset="0"/>
                <a:cs typeface="Arial" panose="020B0604020202020204" pitchFamily="34" charset="0"/>
              </a:rPr>
              <a:t>Co-Culture</a:t>
            </a:r>
          </a:p>
          <a:p>
            <a:pPr algn="l" fontAlgn="auto">
              <a:spcAft>
                <a:spcPts val="0"/>
              </a:spcAft>
            </a:pPr>
            <a:endParaRPr lang="en-US" sz="3200" b="1" dirty="0">
              <a:solidFill>
                <a:srgbClr val="008BB4"/>
              </a:solidFill>
              <a:latin typeface="Arial" panose="020B0604020202020204" pitchFamily="34" charset="0"/>
              <a:cs typeface="Arial" panose="020B0604020202020204" pitchFamily="34" charset="0"/>
            </a:endParaRPr>
          </a:p>
        </p:txBody>
      </p:sp>
      <p:sp>
        <p:nvSpPr>
          <p:cNvPr id="7" name="Rectangle 6"/>
          <p:cNvSpPr/>
          <p:nvPr/>
        </p:nvSpPr>
        <p:spPr>
          <a:xfrm>
            <a:off x="690397" y="990600"/>
            <a:ext cx="909803"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Content Placeholder 3" descr="Fig5.png"/>
          <p:cNvPicPr>
            <a:picLocks noChangeAspect="1"/>
          </p:cNvPicPr>
          <p:nvPr/>
        </p:nvPicPr>
        <p:blipFill>
          <a:blip r:embed="rId3" cstate="print"/>
          <a:stretch>
            <a:fillRect/>
          </a:stretch>
        </p:blipFill>
        <p:spPr>
          <a:xfrm>
            <a:off x="2133600" y="1524000"/>
            <a:ext cx="4876800" cy="36808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72072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86002" y="381000"/>
            <a:ext cx="7948398" cy="1143000"/>
          </a:xfrm>
          <a:prstGeom prst="rect">
            <a:avLst/>
          </a:prstGeom>
        </p:spPr>
        <p:txBody>
          <a:bodyPr vert="horz" lIns="91440" tIns="45720" rIns="91440" bIns="45720" rtlCol="0" anchor="ctr">
            <a:noAutofit/>
          </a:bodyPr>
          <a:lstStyle>
            <a:defPPr>
              <a:defRPr lang="en-US"/>
            </a:defPPr>
            <a:lvl1pPr defTabSz="914400" eaLnBrk="1" fontAlgn="auto" latinLnBrk="0" hangingPunct="1">
              <a:spcAft>
                <a:spcPts val="0"/>
              </a:spcAft>
              <a:buNone/>
              <a:defRPr sz="3200" b="1">
                <a:solidFill>
                  <a:srgbClr val="008BB4"/>
                </a:solidFill>
                <a:latin typeface="Montserrat" panose="02000505000000020004" pitchFamily="2" charset="0"/>
                <a:ea typeface="+mj-ea"/>
                <a:cs typeface="+mj-cs"/>
              </a:defRPr>
            </a:lvl1pPr>
          </a:lstStyle>
          <a:p>
            <a:r>
              <a:rPr lang="en-US" dirty="0" smtClean="0">
                <a:latin typeface="Arial" panose="020B0604020202020204" pitchFamily="34" charset="0"/>
                <a:cs typeface="Arial" panose="020B0604020202020204" pitchFamily="34" charset="0"/>
              </a:rPr>
              <a:t>Cryptosporidium Culture </a:t>
            </a:r>
            <a:r>
              <a:rPr lang="en-US" dirty="0">
                <a:latin typeface="Arial" panose="020B0604020202020204" pitchFamily="34" charset="0"/>
                <a:cs typeface="Arial" panose="020B0604020202020204" pitchFamily="34" charset="0"/>
              </a:rPr>
              <a:t>in an </a:t>
            </a:r>
            <a:r>
              <a:rPr lang="en-US" dirty="0" smtClean="0">
                <a:latin typeface="Arial" panose="020B0604020202020204" pitchFamily="34" charset="0"/>
                <a:cs typeface="Arial" panose="020B0604020202020204" pitchFamily="34" charset="0"/>
              </a:rPr>
              <a:t>Artificial Gut Model</a:t>
            </a:r>
            <a:endParaRPr lang="en-US" dirty="0">
              <a:latin typeface="Arial" panose="020B0604020202020204" pitchFamily="34" charset="0"/>
              <a:cs typeface="Arial" panose="020B0604020202020204" pitchFamily="34" charset="0"/>
            </a:endParaRPr>
          </a:p>
        </p:txBody>
      </p:sp>
      <p:sp>
        <p:nvSpPr>
          <p:cNvPr id="7" name="Rectangle 6"/>
          <p:cNvSpPr/>
          <p:nvPr/>
        </p:nvSpPr>
        <p:spPr>
          <a:xfrm>
            <a:off x="690397" y="1462173"/>
            <a:ext cx="909803"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Placeholder 5">
            <a:extLst>
              <a:ext uri="{FF2B5EF4-FFF2-40B4-BE49-F238E27FC236}">
                <a16:creationId xmlns="" xmlns:a16="http://schemas.microsoft.com/office/drawing/2014/main" id="{CC2B4446-0F23-4FA7-8809-15324926FAEB}"/>
              </a:ext>
            </a:extLst>
          </p:cNvPr>
          <p:cNvPicPr>
            <a:picLocks noChangeAspect="1"/>
          </p:cNvPicPr>
          <p:nvPr/>
        </p:nvPicPr>
        <p:blipFill>
          <a:blip r:embed="rId3">
            <a:extLst>
              <a:ext uri="{28A0092B-C50C-407E-A947-70E740481C1C}">
                <a14:useLocalDpi xmlns:a14="http://schemas.microsoft.com/office/drawing/2010/main" val="0"/>
              </a:ext>
            </a:extLst>
          </a:blip>
          <a:srcRect t="26808" b="26808"/>
          <a:stretch>
            <a:fillRect/>
          </a:stretch>
        </p:blipFill>
        <p:spPr>
          <a:xfrm>
            <a:off x="2112951" y="1739326"/>
            <a:ext cx="4894499" cy="36708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23822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BFDC49DC-4C59-0B46-B4E4-08C86B3978D0}" type="slidenum">
              <a:rPr lang="en-US" smtClean="0"/>
              <a:pPr/>
              <a:t>28</a:t>
            </a:fld>
            <a:endParaRPr lang="en-US" dirty="0"/>
          </a:p>
        </p:txBody>
      </p:sp>
      <p:pic>
        <p:nvPicPr>
          <p:cNvPr id="5" name="Picture Placeholder 4"/>
          <p:cNvPicPr>
            <a:picLocks noGrp="1" noChangeAspect="1"/>
          </p:cNvPicPr>
          <p:nvPr>
            <p:ph type="pic" sz="quarter" idx="4294967295"/>
          </p:nvPr>
        </p:nvPicPr>
        <p:blipFill rotWithShape="1">
          <a:blip r:embed="rId2">
            <a:extLst>
              <a:ext uri="{28A0092B-C50C-407E-A947-70E740481C1C}">
                <a14:useLocalDpi xmlns:a14="http://schemas.microsoft.com/office/drawing/2010/main" val="0"/>
              </a:ext>
            </a:extLst>
          </a:blip>
          <a:srcRect l="2125" t="9898" r="1302" b="4002"/>
          <a:stretch/>
        </p:blipFill>
        <p:spPr>
          <a:xfrm>
            <a:off x="690397" y="1143000"/>
            <a:ext cx="5544045" cy="2537288"/>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1219201" y="3836075"/>
            <a:ext cx="7315200" cy="2031325"/>
          </a:xfrm>
          <a:prstGeom prst="rect">
            <a:avLst/>
          </a:prstGeom>
        </p:spPr>
        <p:txBody>
          <a:bodyPr wrap="square">
            <a:spAutoFit/>
          </a:bodyPr>
          <a:lstStyle/>
          <a:p>
            <a:pPr marL="285750" indent="-285750" eaLnBrk="1" fontAlgn="auto" hangingPunct="1">
              <a:spcBef>
                <a:spcPts val="0"/>
              </a:spcBef>
              <a:spcAft>
                <a:spcPts val="0"/>
              </a:spcAft>
              <a:buFont typeface="Arial" panose="020B0604020202020204" pitchFamily="34" charset="0"/>
              <a:buChar char="•"/>
            </a:pPr>
            <a:r>
              <a:rPr lang="en-US" sz="1800" dirty="0">
                <a:solidFill>
                  <a:schemeClr val="tx1">
                    <a:lumMod val="85000"/>
                    <a:lumOff val="15000"/>
                  </a:schemeClr>
                </a:solidFill>
                <a:latin typeface="Arial" panose="020B0604020202020204" pitchFamily="34" charset="0"/>
                <a:ea typeface="+mn-ea"/>
                <a:cs typeface="Arial" panose="020B0604020202020204" pitchFamily="34" charset="0"/>
              </a:rPr>
              <a:t>Cell-derived vesicles in biological fluids </a:t>
            </a:r>
          </a:p>
          <a:p>
            <a:pPr marL="285750" indent="-285750" eaLnBrk="1" fontAlgn="auto" hangingPunct="1">
              <a:spcBef>
                <a:spcPts val="0"/>
              </a:spcBef>
              <a:spcAft>
                <a:spcPts val="0"/>
              </a:spcAft>
              <a:buFont typeface="Arial" panose="020B0604020202020204" pitchFamily="34" charset="0"/>
              <a:buChar char="•"/>
            </a:pPr>
            <a:r>
              <a:rPr lang="en-US" sz="1800" dirty="0">
                <a:solidFill>
                  <a:schemeClr val="tx1">
                    <a:lumMod val="85000"/>
                    <a:lumOff val="15000"/>
                  </a:schemeClr>
                </a:solidFill>
                <a:latin typeface="Arial" panose="020B0604020202020204" pitchFamily="34" charset="0"/>
                <a:ea typeface="+mn-ea"/>
                <a:cs typeface="Arial" panose="020B0604020202020204" pitchFamily="34" charset="0"/>
              </a:rPr>
              <a:t>Including medium of cultured cells</a:t>
            </a:r>
          </a:p>
          <a:p>
            <a:pPr marL="285750" indent="-285750" eaLnBrk="1" fontAlgn="auto" hangingPunct="1">
              <a:spcBef>
                <a:spcPts val="0"/>
              </a:spcBef>
              <a:spcAft>
                <a:spcPts val="0"/>
              </a:spcAft>
              <a:buFont typeface="Arial" panose="020B0604020202020204" pitchFamily="34" charset="0"/>
              <a:buChar char="•"/>
            </a:pPr>
            <a:r>
              <a:rPr lang="en-US" sz="1800" dirty="0" smtClean="0">
                <a:solidFill>
                  <a:schemeClr val="tx1">
                    <a:lumMod val="85000"/>
                    <a:lumOff val="15000"/>
                  </a:schemeClr>
                </a:solidFill>
                <a:latin typeface="Arial" panose="020B0604020202020204" pitchFamily="34" charset="0"/>
                <a:ea typeface="+mn-ea"/>
                <a:cs typeface="Arial" panose="020B0604020202020204" pitchFamily="34" charset="0"/>
              </a:rPr>
              <a:t>Diameter </a:t>
            </a:r>
            <a:r>
              <a:rPr lang="en-US" sz="1800" dirty="0">
                <a:solidFill>
                  <a:schemeClr val="tx1">
                    <a:lumMod val="85000"/>
                    <a:lumOff val="15000"/>
                  </a:schemeClr>
                </a:solidFill>
                <a:latin typeface="Arial" panose="020B0604020202020204" pitchFamily="34" charset="0"/>
                <a:ea typeface="+mn-ea"/>
                <a:cs typeface="Arial" panose="020B0604020202020204" pitchFamily="34" charset="0"/>
              </a:rPr>
              <a:t>between 30 and 100 nm</a:t>
            </a:r>
          </a:p>
          <a:p>
            <a:pPr marL="285750" indent="-285750" eaLnBrk="1" fontAlgn="auto" hangingPunct="1">
              <a:spcBef>
                <a:spcPts val="0"/>
              </a:spcBef>
              <a:spcAft>
                <a:spcPts val="0"/>
              </a:spcAft>
              <a:buFont typeface="Arial" panose="020B0604020202020204" pitchFamily="34" charset="0"/>
              <a:buChar char="•"/>
            </a:pPr>
            <a:r>
              <a:rPr lang="en-US" sz="1800" dirty="0">
                <a:solidFill>
                  <a:schemeClr val="tx1">
                    <a:lumMod val="85000"/>
                    <a:lumOff val="15000"/>
                  </a:schemeClr>
                </a:solidFill>
                <a:latin typeface="Arial" panose="020B0604020202020204" pitchFamily="34" charset="0"/>
                <a:ea typeface="+mn-ea"/>
                <a:cs typeface="Arial" panose="020B0604020202020204" pitchFamily="34" charset="0"/>
              </a:rPr>
              <a:t>Contain cellular proteins and RNA </a:t>
            </a:r>
          </a:p>
          <a:p>
            <a:pPr marL="285750" indent="-285750" eaLnBrk="1" fontAlgn="auto" hangingPunct="1">
              <a:spcBef>
                <a:spcPts val="0"/>
              </a:spcBef>
              <a:spcAft>
                <a:spcPts val="0"/>
              </a:spcAft>
              <a:buFont typeface="Arial" panose="020B0604020202020204" pitchFamily="34" charset="0"/>
              <a:buChar char="•"/>
            </a:pPr>
            <a:r>
              <a:rPr lang="en-US" sz="1800" dirty="0">
                <a:solidFill>
                  <a:schemeClr val="tx1">
                    <a:lumMod val="85000"/>
                    <a:lumOff val="15000"/>
                  </a:schemeClr>
                </a:solidFill>
                <a:latin typeface="Arial" panose="020B0604020202020204" pitchFamily="34" charset="0"/>
                <a:ea typeface="+mn-ea"/>
                <a:cs typeface="Arial" panose="020B0604020202020204" pitchFamily="34" charset="0"/>
              </a:rPr>
              <a:t>Facilitate cell-to-cell transfer of cargo</a:t>
            </a:r>
          </a:p>
          <a:p>
            <a:pPr marL="285750" indent="-285750" eaLnBrk="1" fontAlgn="auto" hangingPunct="1">
              <a:spcBef>
                <a:spcPts val="0"/>
              </a:spcBef>
              <a:spcAft>
                <a:spcPts val="0"/>
              </a:spcAft>
              <a:buFont typeface="Arial" panose="020B0604020202020204" pitchFamily="34" charset="0"/>
              <a:buChar char="•"/>
            </a:pPr>
            <a:r>
              <a:rPr lang="en-US" sz="1800" dirty="0">
                <a:solidFill>
                  <a:schemeClr val="tx1">
                    <a:lumMod val="85000"/>
                    <a:lumOff val="15000"/>
                  </a:schemeClr>
                </a:solidFill>
                <a:latin typeface="Arial" panose="020B0604020202020204" pitchFamily="34" charset="0"/>
                <a:ea typeface="+mn-ea"/>
                <a:cs typeface="Arial" panose="020B0604020202020204" pitchFamily="34" charset="0"/>
              </a:rPr>
              <a:t>May play a role in cell-to-cell signaling </a:t>
            </a:r>
          </a:p>
          <a:p>
            <a:pPr marL="285750" indent="-285750" eaLnBrk="1" fontAlgn="auto" hangingPunct="1">
              <a:spcBef>
                <a:spcPts val="0"/>
              </a:spcBef>
              <a:spcAft>
                <a:spcPts val="0"/>
              </a:spcAft>
              <a:buFont typeface="Arial" panose="020B0604020202020204" pitchFamily="34" charset="0"/>
              <a:buChar char="•"/>
            </a:pPr>
            <a:r>
              <a:rPr lang="en-US" sz="1800" dirty="0">
                <a:solidFill>
                  <a:schemeClr val="tx1">
                    <a:lumMod val="85000"/>
                    <a:lumOff val="15000"/>
                  </a:schemeClr>
                </a:solidFill>
                <a:latin typeface="Arial" panose="020B0604020202020204" pitchFamily="34" charset="0"/>
                <a:ea typeface="+mn-ea"/>
                <a:cs typeface="Arial" panose="020B0604020202020204" pitchFamily="34" charset="0"/>
              </a:rPr>
              <a:t>May mediate adaptive immune responses </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082" t="9879" r="19694" b="25172"/>
          <a:stretch/>
        </p:blipFill>
        <p:spPr>
          <a:xfrm>
            <a:off x="6400800" y="1143000"/>
            <a:ext cx="2244027" cy="1971472"/>
          </a:xfrm>
          <a:prstGeom prst="rect">
            <a:avLst/>
          </a:prstGeom>
          <a:ln>
            <a:noFill/>
          </a:ln>
          <a:effectLst>
            <a:outerShdw blurRad="292100" dist="139700" dir="2700000" algn="tl" rotWithShape="0">
              <a:srgbClr val="333333">
                <a:alpha val="65000"/>
              </a:srgbClr>
            </a:outerShdw>
          </a:effectLst>
        </p:spPr>
      </p:pic>
      <p:sp>
        <p:nvSpPr>
          <p:cNvPr id="7" name="Title 2"/>
          <p:cNvSpPr txBox="1">
            <a:spLocks/>
          </p:cNvSpPr>
          <p:nvPr/>
        </p:nvSpPr>
        <p:spPr>
          <a:xfrm>
            <a:off x="586002" y="381000"/>
            <a:ext cx="916759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200" b="1" dirty="0" smtClean="0">
                <a:solidFill>
                  <a:srgbClr val="008BB4"/>
                </a:solidFill>
                <a:latin typeface="Arial" panose="020B0604020202020204" pitchFamily="34" charset="0"/>
                <a:cs typeface="Arial" panose="020B0604020202020204" pitchFamily="34" charset="0"/>
              </a:rPr>
              <a:t>Exosomes</a:t>
            </a:r>
          </a:p>
          <a:p>
            <a:pPr algn="l" fontAlgn="auto">
              <a:spcAft>
                <a:spcPts val="0"/>
              </a:spcAft>
            </a:pPr>
            <a:endParaRPr lang="en-US" sz="3200" b="1" dirty="0">
              <a:solidFill>
                <a:srgbClr val="008BB4"/>
              </a:solidFill>
              <a:latin typeface="Arial" panose="020B0604020202020204" pitchFamily="34" charset="0"/>
              <a:cs typeface="Arial" panose="020B0604020202020204" pitchFamily="34" charset="0"/>
            </a:endParaRPr>
          </a:p>
        </p:txBody>
      </p:sp>
      <p:sp>
        <p:nvSpPr>
          <p:cNvPr id="9" name="Rectangle 8"/>
          <p:cNvSpPr/>
          <p:nvPr/>
        </p:nvSpPr>
        <p:spPr>
          <a:xfrm>
            <a:off x="690397" y="990600"/>
            <a:ext cx="909803"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8775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a:xfrm>
            <a:off x="586002" y="381000"/>
            <a:ext cx="916759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200" b="1" dirty="0" smtClean="0">
                <a:solidFill>
                  <a:srgbClr val="008BB4"/>
                </a:solidFill>
                <a:latin typeface="Arial" panose="020B0604020202020204" pitchFamily="34" charset="0"/>
                <a:cs typeface="Arial" panose="020B0604020202020204" pitchFamily="34" charset="0"/>
              </a:rPr>
              <a:t>Human Adipose Derived Adult MSC</a:t>
            </a:r>
          </a:p>
          <a:p>
            <a:pPr algn="l" fontAlgn="auto">
              <a:spcAft>
                <a:spcPts val="0"/>
              </a:spcAft>
            </a:pPr>
            <a:endParaRPr lang="en-US" sz="3200" b="1" dirty="0">
              <a:solidFill>
                <a:srgbClr val="008BB4"/>
              </a:solidFill>
              <a:latin typeface="Arial" panose="020B0604020202020204" pitchFamily="34" charset="0"/>
              <a:cs typeface="Arial" panose="020B0604020202020204" pitchFamily="34" charset="0"/>
            </a:endParaRPr>
          </a:p>
        </p:txBody>
      </p:sp>
      <p:sp>
        <p:nvSpPr>
          <p:cNvPr id="9" name="Rectangle 8"/>
          <p:cNvSpPr/>
          <p:nvPr/>
        </p:nvSpPr>
        <p:spPr>
          <a:xfrm>
            <a:off x="690397" y="990600"/>
            <a:ext cx="909803"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575320538"/>
              </p:ext>
            </p:extLst>
          </p:nvPr>
        </p:nvGraphicFramePr>
        <p:xfrm>
          <a:off x="990600" y="1828800"/>
          <a:ext cx="7162800" cy="2841487"/>
        </p:xfrm>
        <a:graphic>
          <a:graphicData uri="http://schemas.openxmlformats.org/drawingml/2006/table">
            <a:tbl>
              <a:tblPr firstRow="1" bandRow="1">
                <a:tableStyleId>{7DF18680-E054-41AD-8BC1-D1AEF772440D}</a:tableStyleId>
              </a:tblPr>
              <a:tblGrid>
                <a:gridCol w="1905000"/>
                <a:gridCol w="2362200"/>
                <a:gridCol w="2895600"/>
              </a:tblGrid>
              <a:tr h="584200">
                <a:tc>
                  <a:txBody>
                    <a:bodyPr/>
                    <a:lstStyle/>
                    <a:p>
                      <a:endParaRPr lang="en-US" sz="2400" dirty="0">
                        <a:solidFill>
                          <a:schemeClr val="tx1">
                            <a:lumMod val="85000"/>
                            <a:lumOff val="15000"/>
                          </a:schemeClr>
                        </a:solidFill>
                        <a:latin typeface="Arial" panose="020B0604020202020204" pitchFamily="34" charset="0"/>
                        <a:cs typeface="Arial" panose="020B0604020202020204" pitchFamily="34" charset="0"/>
                      </a:endParaRPr>
                    </a:p>
                  </a:txBody>
                  <a:tcPr/>
                </a:tc>
                <a:tc>
                  <a:txBody>
                    <a:bodyPr/>
                    <a:lstStyle/>
                    <a:p>
                      <a:r>
                        <a:rPr lang="en-US" sz="2000" dirty="0" smtClean="0">
                          <a:latin typeface="Arial" panose="020B0604020202020204" pitchFamily="34" charset="0"/>
                          <a:cs typeface="Arial" panose="020B0604020202020204" pitchFamily="34" charset="0"/>
                        </a:rPr>
                        <a:t>130 T225 Flasks</a:t>
                      </a:r>
                      <a:endParaRPr lang="en-US" sz="2000" b="0" dirty="0">
                        <a:solidFill>
                          <a:schemeClr val="bg1"/>
                        </a:solidFill>
                        <a:latin typeface="Arial" panose="020B0604020202020204" pitchFamily="34" charset="0"/>
                        <a:cs typeface="Arial" panose="020B0604020202020204" pitchFamily="34" charset="0"/>
                      </a:endParaRPr>
                    </a:p>
                  </a:txBody>
                  <a:tcPr/>
                </a:tc>
                <a:tc>
                  <a:txBody>
                    <a:bodyPr/>
                    <a:lstStyle/>
                    <a:p>
                      <a:r>
                        <a:rPr lang="en-US" sz="2000" dirty="0" smtClean="0">
                          <a:latin typeface="Arial" panose="020B0604020202020204" pitchFamily="34" charset="0"/>
                          <a:cs typeface="Arial" panose="020B0604020202020204" pitchFamily="34" charset="0"/>
                        </a:rPr>
                        <a:t>One C2011 Bioreactor</a:t>
                      </a:r>
                      <a:endParaRPr lang="en-US" sz="2000" b="0" dirty="0">
                        <a:solidFill>
                          <a:schemeClr val="bg1"/>
                        </a:solidFill>
                        <a:latin typeface="Arial" panose="020B0604020202020204" pitchFamily="34" charset="0"/>
                        <a:cs typeface="Arial" panose="020B0604020202020204" pitchFamily="34" charset="0"/>
                      </a:endParaRPr>
                    </a:p>
                  </a:txBody>
                  <a:tcPr/>
                </a:tc>
              </a:tr>
              <a:tr h="752429">
                <a:tc>
                  <a:txBody>
                    <a:bodyPr/>
                    <a:lstStyle/>
                    <a:p>
                      <a:r>
                        <a:rPr lang="en-US" sz="1600" b="1" dirty="0" smtClean="0">
                          <a:solidFill>
                            <a:schemeClr val="tx1">
                              <a:lumMod val="85000"/>
                              <a:lumOff val="15000"/>
                            </a:schemeClr>
                          </a:solidFill>
                          <a:latin typeface="Arial" panose="020B0604020202020204" pitchFamily="34" charset="0"/>
                          <a:cs typeface="Arial" panose="020B0604020202020204" pitchFamily="34" charset="0"/>
                        </a:rPr>
                        <a:t>Harvest Volume</a:t>
                      </a:r>
                      <a:endParaRPr lang="en-US" sz="1600" b="1" dirty="0">
                        <a:solidFill>
                          <a:schemeClr val="tx1">
                            <a:lumMod val="85000"/>
                            <a:lumOff val="15000"/>
                          </a:schemeClr>
                        </a:solidFill>
                        <a:latin typeface="Arial" panose="020B0604020202020204" pitchFamily="34" charset="0"/>
                        <a:cs typeface="Arial" panose="020B0604020202020204" pitchFamily="34" charset="0"/>
                      </a:endParaRPr>
                    </a:p>
                  </a:txBody>
                  <a:tcPr/>
                </a:tc>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4000 mL</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txBody>
                  <a:tcPr/>
                </a:tc>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120 mL</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txBody>
                  <a:tcPr/>
                </a:tc>
              </a:tr>
              <a:tr h="752429">
                <a:tc>
                  <a:txBody>
                    <a:bodyPr/>
                    <a:lstStyle/>
                    <a:p>
                      <a:r>
                        <a:rPr lang="en-US" sz="1600" b="1" dirty="0" smtClean="0">
                          <a:solidFill>
                            <a:schemeClr val="tx1">
                              <a:lumMod val="85000"/>
                              <a:lumOff val="15000"/>
                            </a:schemeClr>
                          </a:solidFill>
                          <a:latin typeface="Arial" panose="020B0604020202020204" pitchFamily="34" charset="0"/>
                          <a:cs typeface="Arial" panose="020B0604020202020204" pitchFamily="34" charset="0"/>
                        </a:rPr>
                        <a:t>Protein</a:t>
                      </a:r>
                      <a:endParaRPr lang="en-US" sz="1600" b="1" dirty="0">
                        <a:solidFill>
                          <a:schemeClr val="tx1">
                            <a:lumMod val="85000"/>
                            <a:lumOff val="15000"/>
                          </a:schemeClr>
                        </a:solidFill>
                        <a:latin typeface="Arial" panose="020B0604020202020204" pitchFamily="34" charset="0"/>
                        <a:cs typeface="Arial" panose="020B0604020202020204" pitchFamily="34" charset="0"/>
                      </a:endParaRPr>
                    </a:p>
                  </a:txBody>
                  <a:tcPr/>
                </a:tc>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0.9 mg</a:t>
                      </a:r>
                    </a:p>
                  </a:txBody>
                  <a:tcPr/>
                </a:tc>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28.45 mg</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txBody>
                  <a:tcPr/>
                </a:tc>
              </a:tr>
              <a:tr h="752429">
                <a:tc>
                  <a:txBody>
                    <a:bodyPr/>
                    <a:lstStyle/>
                    <a:p>
                      <a:r>
                        <a:rPr lang="en-US" sz="1600" b="1" dirty="0" smtClean="0">
                          <a:solidFill>
                            <a:schemeClr val="tx1">
                              <a:lumMod val="85000"/>
                              <a:lumOff val="15000"/>
                            </a:schemeClr>
                          </a:solidFill>
                          <a:latin typeface="Arial" panose="020B0604020202020204" pitchFamily="34" charset="0"/>
                          <a:cs typeface="Arial" panose="020B0604020202020204" pitchFamily="34" charset="0"/>
                        </a:rPr>
                        <a:t>Particles</a:t>
                      </a:r>
                      <a:endParaRPr lang="en-US" sz="1600" b="1" dirty="0">
                        <a:solidFill>
                          <a:schemeClr val="tx1">
                            <a:lumMod val="85000"/>
                            <a:lumOff val="15000"/>
                          </a:schemeClr>
                        </a:solidFill>
                        <a:latin typeface="Arial" panose="020B0604020202020204" pitchFamily="34" charset="0"/>
                        <a:cs typeface="Arial" panose="020B0604020202020204" pitchFamily="34" charset="0"/>
                      </a:endParaRPr>
                    </a:p>
                  </a:txBody>
                  <a:tcPr/>
                </a:tc>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1.6x10</a:t>
                      </a:r>
                      <a:r>
                        <a:rPr lang="en-US" sz="1600" baseline="30000" dirty="0" smtClean="0">
                          <a:solidFill>
                            <a:schemeClr val="tx1">
                              <a:lumMod val="85000"/>
                              <a:lumOff val="15000"/>
                            </a:schemeClr>
                          </a:solidFill>
                          <a:latin typeface="Arial" panose="020B0604020202020204" pitchFamily="34" charset="0"/>
                          <a:cs typeface="Arial" panose="020B0604020202020204" pitchFamily="34" charset="0"/>
                        </a:rPr>
                        <a:t>10</a:t>
                      </a:r>
                      <a:endParaRPr lang="en-US" sz="1600" baseline="30000" dirty="0">
                        <a:solidFill>
                          <a:schemeClr val="tx1">
                            <a:lumMod val="85000"/>
                            <a:lumOff val="15000"/>
                          </a:schemeClr>
                        </a:solidFill>
                        <a:latin typeface="Arial" panose="020B0604020202020204" pitchFamily="34" charset="0"/>
                        <a:cs typeface="Arial" panose="020B0604020202020204" pitchFamily="34" charset="0"/>
                      </a:endParaRPr>
                    </a:p>
                  </a:txBody>
                  <a:tcPr/>
                </a:tc>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8.6x10</a:t>
                      </a:r>
                      <a:r>
                        <a:rPr lang="en-US" sz="1600" baseline="30000" dirty="0" smtClean="0">
                          <a:solidFill>
                            <a:schemeClr val="tx1">
                              <a:lumMod val="85000"/>
                              <a:lumOff val="15000"/>
                            </a:schemeClr>
                          </a:solidFill>
                          <a:latin typeface="Arial" panose="020B0604020202020204" pitchFamily="34" charset="0"/>
                          <a:cs typeface="Arial" panose="020B0604020202020204" pitchFamily="34" charset="0"/>
                        </a:rPr>
                        <a:t>11</a:t>
                      </a:r>
                      <a:endParaRPr lang="en-US" sz="1600" baseline="30000" dirty="0">
                        <a:solidFill>
                          <a:schemeClr val="tx1">
                            <a:lumMod val="85000"/>
                            <a:lumOff val="15000"/>
                          </a:schemeClr>
                        </a:solidFill>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33588468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85800" y="1371600"/>
            <a:ext cx="3276600" cy="4525963"/>
          </a:xfrm>
        </p:spPr>
        <p:txBody>
          <a:bodyPr>
            <a:normAutofit/>
          </a:bodyPr>
          <a:lstStyle/>
          <a:p>
            <a:pPr>
              <a:spcBef>
                <a:spcPct val="50000"/>
              </a:spcBef>
            </a:pPr>
            <a:r>
              <a:rPr lang="en-US" sz="2400" dirty="0">
                <a:solidFill>
                  <a:schemeClr val="tx1">
                    <a:lumMod val="85000"/>
                    <a:lumOff val="15000"/>
                  </a:schemeClr>
                </a:solidFill>
                <a:latin typeface="Arial" panose="020B0604020202020204" pitchFamily="34" charset="0"/>
                <a:cs typeface="Arial" panose="020B0604020202020204" pitchFamily="34" charset="0"/>
              </a:rPr>
              <a:t>Roller Bottles</a:t>
            </a:r>
          </a:p>
          <a:p>
            <a:pPr>
              <a:spcBef>
                <a:spcPct val="50000"/>
              </a:spcBef>
            </a:pPr>
            <a:r>
              <a:rPr lang="en-US" sz="2400" dirty="0">
                <a:solidFill>
                  <a:schemeClr val="tx1">
                    <a:lumMod val="85000"/>
                    <a:lumOff val="15000"/>
                  </a:schemeClr>
                </a:solidFill>
                <a:latin typeface="Arial" panose="020B0604020202020204" pitchFamily="34" charset="0"/>
                <a:cs typeface="Arial" panose="020B0604020202020204" pitchFamily="34" charset="0"/>
              </a:rPr>
              <a:t>Cell Factory</a:t>
            </a:r>
          </a:p>
          <a:p>
            <a:pPr>
              <a:spcBef>
                <a:spcPct val="50000"/>
              </a:spcBef>
            </a:pPr>
            <a:r>
              <a:rPr lang="en-US" sz="2400" dirty="0">
                <a:solidFill>
                  <a:schemeClr val="tx1">
                    <a:lumMod val="85000"/>
                    <a:lumOff val="15000"/>
                  </a:schemeClr>
                </a:solidFill>
                <a:latin typeface="Arial" panose="020B0604020202020204" pitchFamily="34" charset="0"/>
                <a:cs typeface="Arial" panose="020B0604020202020204" pitchFamily="34" charset="0"/>
              </a:rPr>
              <a:t>Cell Cube</a:t>
            </a:r>
          </a:p>
          <a:p>
            <a:pPr>
              <a:spcBef>
                <a:spcPct val="50000"/>
              </a:spcBef>
            </a:pPr>
            <a:r>
              <a:rPr lang="en-US" sz="2400" dirty="0">
                <a:solidFill>
                  <a:schemeClr val="tx1">
                    <a:lumMod val="85000"/>
                    <a:lumOff val="15000"/>
                  </a:schemeClr>
                </a:solidFill>
                <a:latin typeface="Arial" panose="020B0604020202020204" pitchFamily="34" charset="0"/>
                <a:cs typeface="Arial" panose="020B0604020202020204" pitchFamily="34" charset="0"/>
              </a:rPr>
              <a:t>Cell Culture Bags</a:t>
            </a:r>
          </a:p>
          <a:p>
            <a:pPr>
              <a:spcBef>
                <a:spcPct val="50000"/>
              </a:spcBef>
            </a:pPr>
            <a:r>
              <a:rPr lang="en-US" sz="2400" dirty="0">
                <a:solidFill>
                  <a:schemeClr val="tx1">
                    <a:lumMod val="85000"/>
                    <a:lumOff val="15000"/>
                  </a:schemeClr>
                </a:solidFill>
                <a:latin typeface="Arial" panose="020B0604020202020204" pitchFamily="34" charset="0"/>
                <a:cs typeface="Arial" panose="020B0604020202020204" pitchFamily="34" charset="0"/>
              </a:rPr>
              <a:t>Spinner Flasks</a:t>
            </a:r>
          </a:p>
          <a:p>
            <a:pPr>
              <a:spcBef>
                <a:spcPct val="50000"/>
              </a:spcBef>
            </a:pPr>
            <a:r>
              <a:rPr lang="en-US" sz="2400" dirty="0">
                <a:solidFill>
                  <a:schemeClr val="tx1">
                    <a:lumMod val="85000"/>
                    <a:lumOff val="15000"/>
                  </a:schemeClr>
                </a:solidFill>
                <a:latin typeface="Arial" panose="020B0604020202020204" pitchFamily="34" charset="0"/>
                <a:cs typeface="Arial" panose="020B0604020202020204" pitchFamily="34" charset="0"/>
              </a:rPr>
              <a:t>Bioreactors</a:t>
            </a:r>
          </a:p>
          <a:p>
            <a:endParaRPr lang="en-US"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9218" name="Text Box 2"/>
          <p:cNvSpPr txBox="1">
            <a:spLocks noChangeArrowheads="1"/>
          </p:cNvSpPr>
          <p:nvPr/>
        </p:nvSpPr>
        <p:spPr bwMode="auto">
          <a:xfrm>
            <a:off x="1279525" y="288925"/>
            <a:ext cx="6416675" cy="457200"/>
          </a:xfrm>
          <a:prstGeom prst="rect">
            <a:avLst/>
          </a:prstGeom>
          <a:noFill/>
          <a:ln w="9525">
            <a:noFill/>
            <a:miter lim="800000"/>
            <a:headEnd/>
            <a:tailEnd/>
          </a:ln>
        </p:spPr>
        <p:txBody>
          <a:bodyPr>
            <a:spAutoFit/>
          </a:bodyPr>
          <a:lstStyle/>
          <a:p>
            <a:endParaRPr lang="en-US">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6131552"/>
            <a:ext cx="1779688" cy="421648"/>
          </a:xfrm>
          <a:prstGeom prst="rect">
            <a:avLst/>
          </a:prstGeom>
        </p:spPr>
      </p:pic>
      <p:pic>
        <p:nvPicPr>
          <p:cNvPr id="11" name="Picture 10">
            <a:extLst>
              <a:ext uri="{FF2B5EF4-FFF2-40B4-BE49-F238E27FC236}">
                <a16:creationId xmlns:lc="http://schemas.openxmlformats.org/drawingml/2006/lockedCanvas" xmlns:a16="http://schemas.microsoft.com/office/drawing/2014/main" xmlns="" id="{5AE6918B-78D0-4AF5-A491-08D59410E4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1447800"/>
            <a:ext cx="3216504" cy="3136028"/>
          </a:xfrm>
          <a:prstGeom prst="rect">
            <a:avLst/>
          </a:prstGeom>
          <a:ln>
            <a:noFill/>
          </a:ln>
          <a:effectLst>
            <a:outerShdw blurRad="292100" dist="139700" dir="2700000" algn="tl" rotWithShape="0">
              <a:srgbClr val="333333">
                <a:alpha val="65000"/>
              </a:srgbClr>
            </a:outerShdw>
          </a:effectLst>
        </p:spPr>
      </p:pic>
      <p:sp>
        <p:nvSpPr>
          <p:cNvPr id="15" name="Title 1"/>
          <p:cNvSpPr txBox="1">
            <a:spLocks/>
          </p:cNvSpPr>
          <p:nvPr/>
        </p:nvSpPr>
        <p:spPr>
          <a:xfrm>
            <a:off x="533400" y="152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200" b="1" dirty="0" smtClean="0">
                <a:solidFill>
                  <a:srgbClr val="008BB4"/>
                </a:solidFill>
                <a:latin typeface="Arial" panose="020B0604020202020204" pitchFamily="34" charset="0"/>
                <a:cs typeface="Arial" panose="020B0604020202020204" pitchFamily="34" charset="0"/>
              </a:rPr>
              <a:t>Cell Culture Options for Scale-up</a:t>
            </a:r>
            <a:endParaRPr lang="en-US" sz="3200" b="1" dirty="0">
              <a:solidFill>
                <a:srgbClr val="008BB4"/>
              </a:solidFill>
              <a:latin typeface="Arial" panose="020B0604020202020204" pitchFamily="34" charset="0"/>
              <a:cs typeface="Arial" panose="020B0604020202020204" pitchFamily="34" charset="0"/>
            </a:endParaRPr>
          </a:p>
        </p:txBody>
      </p:sp>
      <p:sp>
        <p:nvSpPr>
          <p:cNvPr id="16" name="Rectangle 15"/>
          <p:cNvSpPr/>
          <p:nvPr/>
        </p:nvSpPr>
        <p:spPr>
          <a:xfrm>
            <a:off x="609600" y="990600"/>
            <a:ext cx="827094"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28700" y="1524000"/>
            <a:ext cx="7086600" cy="3499556"/>
          </a:xfrm>
          <a:prstGeom prst="rect">
            <a:avLst/>
          </a:prstGeom>
          <a:ln>
            <a:noFill/>
          </a:ln>
          <a:effectLst>
            <a:outerShdw blurRad="292100" dist="139700" dir="2700000" algn="tl" rotWithShape="0">
              <a:srgbClr val="333333">
                <a:alpha val="65000"/>
              </a:srgbClr>
            </a:outerShdw>
          </a:effectLst>
        </p:spPr>
      </p:pic>
      <p:sp>
        <p:nvSpPr>
          <p:cNvPr id="3" name="Title 2"/>
          <p:cNvSpPr txBox="1">
            <a:spLocks/>
          </p:cNvSpPr>
          <p:nvPr/>
        </p:nvSpPr>
        <p:spPr>
          <a:xfrm>
            <a:off x="586002" y="381000"/>
            <a:ext cx="916759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200" b="1" dirty="0" smtClean="0">
                <a:solidFill>
                  <a:srgbClr val="008BB4"/>
                </a:solidFill>
                <a:latin typeface="Arial" panose="020B0604020202020204" pitchFamily="34" charset="0"/>
                <a:cs typeface="Arial" panose="020B0604020202020204" pitchFamily="34" charset="0"/>
              </a:rPr>
              <a:t>Exosome Mediated Wound Healing</a:t>
            </a:r>
          </a:p>
          <a:p>
            <a:pPr algn="l" fontAlgn="auto">
              <a:spcAft>
                <a:spcPts val="0"/>
              </a:spcAft>
            </a:pPr>
            <a:endParaRPr lang="en-US" sz="3200" b="1" dirty="0">
              <a:solidFill>
                <a:srgbClr val="008BB4"/>
              </a:solidFill>
              <a:latin typeface="Arial" panose="020B0604020202020204" pitchFamily="34" charset="0"/>
              <a:cs typeface="Arial" panose="020B0604020202020204" pitchFamily="34" charset="0"/>
            </a:endParaRPr>
          </a:p>
        </p:txBody>
      </p:sp>
      <p:sp>
        <p:nvSpPr>
          <p:cNvPr id="5" name="Rectangle 4"/>
          <p:cNvSpPr/>
          <p:nvPr/>
        </p:nvSpPr>
        <p:spPr>
          <a:xfrm>
            <a:off x="690397" y="990600"/>
            <a:ext cx="909803"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601233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90396" y="1447800"/>
            <a:ext cx="7539203" cy="4525963"/>
          </a:xfrm>
        </p:spPr>
        <p:txBody>
          <a:bodyPr>
            <a:normAutofit/>
          </a:bodyPr>
          <a:lstStyle/>
          <a:p>
            <a:r>
              <a:rPr lang="en-US" sz="2400" dirty="0">
                <a:solidFill>
                  <a:schemeClr val="tx1">
                    <a:lumMod val="85000"/>
                    <a:lumOff val="15000"/>
                  </a:schemeClr>
                </a:solidFill>
                <a:latin typeface="Arial" panose="020B0604020202020204" pitchFamily="34" charset="0"/>
                <a:cs typeface="Arial" panose="020B0604020202020204" pitchFamily="34" charset="0"/>
              </a:rPr>
              <a:t>Large numbers of cells can be cultured in a small space</a:t>
            </a:r>
          </a:p>
          <a:p>
            <a:r>
              <a:rPr lang="en-US" sz="2400" dirty="0">
                <a:solidFill>
                  <a:schemeClr val="tx1">
                    <a:lumMod val="85000"/>
                    <a:lumOff val="15000"/>
                  </a:schemeClr>
                </a:solidFill>
                <a:latin typeface="Arial" panose="020B0604020202020204" pitchFamily="34" charset="0"/>
                <a:cs typeface="Arial" panose="020B0604020202020204" pitchFamily="34" charset="0"/>
              </a:rPr>
              <a:t>Secreted exosomes are concentrated</a:t>
            </a:r>
          </a:p>
          <a:p>
            <a:r>
              <a:rPr lang="en-US" sz="2400" dirty="0">
                <a:solidFill>
                  <a:schemeClr val="tx1">
                    <a:lumMod val="85000"/>
                    <a:lumOff val="15000"/>
                  </a:schemeClr>
                </a:solidFill>
                <a:latin typeface="Arial" panose="020B0604020202020204" pitchFamily="34" charset="0"/>
                <a:cs typeface="Arial" panose="020B0604020202020204" pitchFamily="34" charset="0"/>
              </a:rPr>
              <a:t>Continuous production over several months</a:t>
            </a:r>
          </a:p>
          <a:p>
            <a:r>
              <a:rPr lang="en-US" sz="2400" dirty="0">
                <a:solidFill>
                  <a:schemeClr val="tx1">
                    <a:lumMod val="85000"/>
                    <a:lumOff val="15000"/>
                  </a:schemeClr>
                </a:solidFill>
                <a:latin typeface="Arial" panose="020B0604020202020204" pitchFamily="34" charset="0"/>
                <a:cs typeface="Arial" panose="020B0604020202020204" pitchFamily="34" charset="0"/>
              </a:rPr>
              <a:t>Serum can be used without contamination from endogenous exosomes</a:t>
            </a:r>
          </a:p>
          <a:p>
            <a:r>
              <a:rPr lang="en-US" sz="2400" dirty="0" smtClean="0">
                <a:solidFill>
                  <a:schemeClr val="tx1">
                    <a:lumMod val="85000"/>
                    <a:lumOff val="15000"/>
                  </a:schemeClr>
                </a:solidFill>
                <a:latin typeface="Arial" panose="020B0604020202020204" pitchFamily="34" charset="0"/>
                <a:cs typeface="Arial" panose="020B0604020202020204" pitchFamily="34" charset="0"/>
              </a:rPr>
              <a:t>CDM-HD </a:t>
            </a:r>
            <a:r>
              <a:rPr lang="en-US" sz="2400" dirty="0">
                <a:solidFill>
                  <a:schemeClr val="tx1">
                    <a:lumMod val="85000"/>
                    <a:lumOff val="15000"/>
                  </a:schemeClr>
                </a:solidFill>
                <a:latin typeface="Arial" panose="020B0604020202020204" pitchFamily="34" charset="0"/>
                <a:cs typeface="Arial" panose="020B0604020202020204" pitchFamily="34" charset="0"/>
              </a:rPr>
              <a:t>can be used for cGMP production</a:t>
            </a:r>
          </a:p>
          <a:p>
            <a:r>
              <a:rPr lang="en-US" sz="2400" dirty="0">
                <a:solidFill>
                  <a:schemeClr val="tx1">
                    <a:lumMod val="85000"/>
                    <a:lumOff val="15000"/>
                  </a:schemeClr>
                </a:solidFill>
                <a:latin typeface="Arial" panose="020B0604020202020204" pitchFamily="34" charset="0"/>
                <a:cs typeface="Arial" panose="020B0604020202020204" pitchFamily="34" charset="0"/>
              </a:rPr>
              <a:t>Cell proliferation may be limited</a:t>
            </a:r>
          </a:p>
        </p:txBody>
      </p:sp>
      <p:sp>
        <p:nvSpPr>
          <p:cNvPr id="4" name="Title 2"/>
          <p:cNvSpPr txBox="1">
            <a:spLocks/>
          </p:cNvSpPr>
          <p:nvPr/>
        </p:nvSpPr>
        <p:spPr>
          <a:xfrm>
            <a:off x="586002" y="381000"/>
            <a:ext cx="916759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200" b="1" dirty="0">
                <a:solidFill>
                  <a:srgbClr val="008BB4"/>
                </a:solidFill>
                <a:latin typeface="Arial" panose="020B0604020202020204" pitchFamily="34" charset="0"/>
                <a:cs typeface="Arial" panose="020B0604020202020204" pitchFamily="34" charset="0"/>
              </a:rPr>
              <a:t>Advantages for Exosome </a:t>
            </a:r>
            <a:r>
              <a:rPr lang="en-US" sz="3200" b="1" dirty="0" smtClean="0">
                <a:solidFill>
                  <a:srgbClr val="008BB4"/>
                </a:solidFill>
                <a:latin typeface="Arial" panose="020B0604020202020204" pitchFamily="34" charset="0"/>
                <a:cs typeface="Arial" panose="020B0604020202020204" pitchFamily="34" charset="0"/>
              </a:rPr>
              <a:t>Production</a:t>
            </a:r>
          </a:p>
          <a:p>
            <a:pPr algn="l" fontAlgn="auto">
              <a:spcAft>
                <a:spcPts val="0"/>
              </a:spcAft>
            </a:pPr>
            <a:endParaRPr lang="en-US" sz="3200" b="1" dirty="0">
              <a:solidFill>
                <a:srgbClr val="008BB4"/>
              </a:solidFill>
              <a:latin typeface="Arial" panose="020B0604020202020204" pitchFamily="34" charset="0"/>
              <a:cs typeface="Arial" panose="020B0604020202020204" pitchFamily="34" charset="0"/>
            </a:endParaRPr>
          </a:p>
        </p:txBody>
      </p:sp>
      <p:sp>
        <p:nvSpPr>
          <p:cNvPr id="5" name="Rectangle 4"/>
          <p:cNvSpPr/>
          <p:nvPr/>
        </p:nvSpPr>
        <p:spPr>
          <a:xfrm>
            <a:off x="690397" y="990600"/>
            <a:ext cx="909803"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5044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1258" t="27009" b="3134"/>
          <a:stretch/>
        </p:blipFill>
        <p:spPr>
          <a:xfrm>
            <a:off x="2694813" y="1371600"/>
            <a:ext cx="3754373" cy="4011038"/>
          </a:xfrm>
          <a:prstGeom prst="rect">
            <a:avLst/>
          </a:prstGeom>
          <a:ln>
            <a:noFill/>
          </a:ln>
          <a:effectLst>
            <a:outerShdw blurRad="292100" dist="139700" dir="2700000" algn="tl" rotWithShape="0">
              <a:srgbClr val="333333">
                <a:alpha val="65000"/>
              </a:srgbClr>
            </a:outerShdw>
          </a:effectLst>
        </p:spPr>
      </p:pic>
      <p:sp>
        <p:nvSpPr>
          <p:cNvPr id="3" name="Title 2"/>
          <p:cNvSpPr txBox="1">
            <a:spLocks/>
          </p:cNvSpPr>
          <p:nvPr/>
        </p:nvSpPr>
        <p:spPr>
          <a:xfrm>
            <a:off x="586002" y="381000"/>
            <a:ext cx="916759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200" b="1" dirty="0" smtClean="0">
                <a:solidFill>
                  <a:srgbClr val="008BB4"/>
                </a:solidFill>
                <a:latin typeface="Arial" panose="020B0604020202020204" pitchFamily="34" charset="0"/>
                <a:cs typeface="Arial" panose="020B0604020202020204" pitchFamily="34" charset="0"/>
              </a:rPr>
              <a:t>Plastic Waste Generated by 1x10</a:t>
            </a:r>
            <a:r>
              <a:rPr lang="en-US" sz="3200" b="1" baseline="30000" dirty="0" smtClean="0">
                <a:solidFill>
                  <a:srgbClr val="008BB4"/>
                </a:solidFill>
                <a:latin typeface="Arial" panose="020B0604020202020204" pitchFamily="34" charset="0"/>
                <a:cs typeface="Arial" panose="020B0604020202020204" pitchFamily="34" charset="0"/>
              </a:rPr>
              <a:t>9</a:t>
            </a:r>
            <a:r>
              <a:rPr lang="en-US" sz="3200" b="1" dirty="0" smtClean="0">
                <a:solidFill>
                  <a:srgbClr val="008BB4"/>
                </a:solidFill>
                <a:latin typeface="Arial" panose="020B0604020202020204" pitchFamily="34" charset="0"/>
                <a:cs typeface="Arial" panose="020B0604020202020204" pitchFamily="34" charset="0"/>
              </a:rPr>
              <a:t> Cells</a:t>
            </a:r>
          </a:p>
          <a:p>
            <a:pPr algn="l" fontAlgn="auto">
              <a:spcAft>
                <a:spcPts val="0"/>
              </a:spcAft>
            </a:pPr>
            <a:endParaRPr lang="en-US" sz="3200" b="1" dirty="0">
              <a:solidFill>
                <a:srgbClr val="008BB4"/>
              </a:solidFill>
              <a:latin typeface="Arial" panose="020B0604020202020204" pitchFamily="34" charset="0"/>
              <a:cs typeface="Arial" panose="020B0604020202020204" pitchFamily="34" charset="0"/>
            </a:endParaRPr>
          </a:p>
        </p:txBody>
      </p:sp>
      <p:sp>
        <p:nvSpPr>
          <p:cNvPr id="5" name="Rectangle 4"/>
          <p:cNvSpPr/>
          <p:nvPr/>
        </p:nvSpPr>
        <p:spPr>
          <a:xfrm>
            <a:off x="690397" y="990600"/>
            <a:ext cx="909803"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37322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586002" y="381000"/>
            <a:ext cx="916759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000" b="1" dirty="0" smtClean="0">
                <a:solidFill>
                  <a:srgbClr val="008BB4"/>
                </a:solidFill>
                <a:latin typeface="Arial" panose="020B0604020202020204" pitchFamily="34" charset="0"/>
                <a:cs typeface="Arial" panose="020B0604020202020204" pitchFamily="34" charset="0"/>
              </a:rPr>
              <a:t>Time Course Dependent Modeling of Human Antibiotic PK/PD</a:t>
            </a:r>
          </a:p>
          <a:p>
            <a:pPr algn="l" fontAlgn="auto">
              <a:spcAft>
                <a:spcPts val="0"/>
              </a:spcAft>
            </a:pPr>
            <a:endParaRPr lang="en-US" sz="3000" b="1" dirty="0">
              <a:solidFill>
                <a:srgbClr val="008BB4"/>
              </a:solidFill>
              <a:latin typeface="Arial" panose="020B0604020202020204" pitchFamily="34" charset="0"/>
              <a:cs typeface="Arial" panose="020B0604020202020204" pitchFamily="34" charset="0"/>
            </a:endParaRPr>
          </a:p>
        </p:txBody>
      </p:sp>
      <p:sp>
        <p:nvSpPr>
          <p:cNvPr id="3" name="Rectangle 2"/>
          <p:cNvSpPr/>
          <p:nvPr/>
        </p:nvSpPr>
        <p:spPr>
          <a:xfrm>
            <a:off x="690397" y="1233573"/>
            <a:ext cx="909803"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449" y="1524000"/>
            <a:ext cx="4979101" cy="4155998"/>
          </a:xfrm>
          <a:prstGeom prst="rect">
            <a:avLst/>
          </a:prstGeom>
        </p:spPr>
      </p:pic>
    </p:spTree>
    <p:extLst>
      <p:ext uri="{BB962C8B-B14F-4D97-AF65-F5344CB8AC3E}">
        <p14:creationId xmlns:p14="http://schemas.microsoft.com/office/powerpoint/2010/main" val="16999409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k1_03.jpg"/>
          <p:cNvPicPr>
            <a:picLocks noGrp="1" noChangeAspect="1"/>
          </p:cNvPicPr>
          <p:nvPr>
            <p:ph idx="4294967295"/>
          </p:nvPr>
        </p:nvPicPr>
        <p:blipFill>
          <a:blip r:embed="rId2" cstate="print"/>
          <a:stretch>
            <a:fillRect/>
          </a:stretch>
        </p:blipFill>
        <p:spPr>
          <a:xfrm>
            <a:off x="3124200" y="1447800"/>
            <a:ext cx="4725134" cy="4134855"/>
          </a:xfrm>
          <a:prstGeom prst="rect">
            <a:avLst/>
          </a:prstGeom>
          <a:ln>
            <a:noFill/>
          </a:ln>
          <a:effectLst>
            <a:outerShdw blurRad="292100" dist="139700" dir="2700000" algn="tl" rotWithShape="0">
              <a:srgbClr val="333333">
                <a:alpha val="65000"/>
              </a:srgbClr>
            </a:outerShdw>
          </a:effectLst>
        </p:spPr>
      </p:pic>
      <p:sp>
        <p:nvSpPr>
          <p:cNvPr id="3" name="Title 2"/>
          <p:cNvSpPr txBox="1">
            <a:spLocks/>
          </p:cNvSpPr>
          <p:nvPr/>
        </p:nvSpPr>
        <p:spPr>
          <a:xfrm>
            <a:off x="586002" y="381000"/>
            <a:ext cx="916759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200" b="1" dirty="0" smtClean="0">
                <a:solidFill>
                  <a:srgbClr val="008BB4"/>
                </a:solidFill>
                <a:latin typeface="Arial" panose="020B0604020202020204" pitchFamily="34" charset="0"/>
                <a:cs typeface="Arial" panose="020B0604020202020204" pitchFamily="34" charset="0"/>
              </a:rPr>
              <a:t>FiberCell Systems HFBR in Space</a:t>
            </a:r>
          </a:p>
          <a:p>
            <a:pPr algn="l" fontAlgn="auto">
              <a:spcAft>
                <a:spcPts val="0"/>
              </a:spcAft>
            </a:pPr>
            <a:endParaRPr lang="en-US" sz="3200" b="1" dirty="0">
              <a:solidFill>
                <a:srgbClr val="008BB4"/>
              </a:solidFill>
              <a:latin typeface="Arial" panose="020B0604020202020204" pitchFamily="34" charset="0"/>
              <a:cs typeface="Arial" panose="020B0604020202020204" pitchFamily="34" charset="0"/>
            </a:endParaRPr>
          </a:p>
        </p:txBody>
      </p:sp>
      <p:sp>
        <p:nvSpPr>
          <p:cNvPr id="5" name="Rectangle 4"/>
          <p:cNvSpPr/>
          <p:nvPr/>
        </p:nvSpPr>
        <p:spPr>
          <a:xfrm>
            <a:off x="690397" y="990600"/>
            <a:ext cx="909803"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525622"/>
            <a:ext cx="2044231" cy="2666999"/>
          </a:xfrm>
          <a:prstGeom prst="rect">
            <a:avLst/>
          </a:prstGeom>
        </p:spPr>
      </p:pic>
    </p:spTree>
    <p:extLst>
      <p:ext uri="{BB962C8B-B14F-4D97-AF65-F5344CB8AC3E}">
        <p14:creationId xmlns:p14="http://schemas.microsoft.com/office/powerpoint/2010/main" val="39957652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E62B832-F9C0-4BAD-852F-01C8D189DDB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34247" y="2284458"/>
            <a:ext cx="5867400" cy="3278142"/>
          </a:xfrm>
          <a:prstGeom prst="rect">
            <a:avLst/>
          </a:prstGeom>
          <a:ln>
            <a:noFill/>
          </a:ln>
          <a:effectLst>
            <a:outerShdw blurRad="292100" dist="139700" dir="2700000" algn="tl" rotWithShape="0">
              <a:srgbClr val="333333">
                <a:alpha val="65000"/>
              </a:srgbClr>
            </a:outerShdw>
          </a:effectLst>
        </p:spPr>
      </p:pic>
      <p:sp>
        <p:nvSpPr>
          <p:cNvPr id="5" name="Title 2"/>
          <p:cNvSpPr txBox="1">
            <a:spLocks/>
          </p:cNvSpPr>
          <p:nvPr/>
        </p:nvSpPr>
        <p:spPr>
          <a:xfrm>
            <a:off x="586002" y="381000"/>
            <a:ext cx="817699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3400"/>
              </a:lnSpc>
              <a:spcAft>
                <a:spcPts val="0"/>
              </a:spcAft>
            </a:pPr>
            <a:endParaRPr lang="en-US" sz="3200" b="1" dirty="0" smtClean="0">
              <a:solidFill>
                <a:srgbClr val="008BB4"/>
              </a:solidFill>
              <a:latin typeface="Arial" panose="020B0604020202020204" pitchFamily="34" charset="0"/>
              <a:cs typeface="Arial" panose="020B0604020202020204" pitchFamily="34" charset="0"/>
            </a:endParaRPr>
          </a:p>
          <a:p>
            <a:pPr algn="l" fontAlgn="auto">
              <a:lnSpc>
                <a:spcPts val="3400"/>
              </a:lnSpc>
              <a:spcAft>
                <a:spcPts val="0"/>
              </a:spcAft>
            </a:pPr>
            <a:r>
              <a:rPr lang="en-US" sz="3200" b="1" dirty="0" err="1" smtClean="0">
                <a:solidFill>
                  <a:srgbClr val="008BB4"/>
                </a:solidFill>
                <a:latin typeface="Arial" panose="020B0604020202020204" pitchFamily="34" charset="0"/>
                <a:cs typeface="Arial" panose="020B0604020202020204" pitchFamily="34" charset="0"/>
              </a:rPr>
              <a:t>Secretome</a:t>
            </a:r>
            <a:r>
              <a:rPr lang="en-US" sz="3200" b="1" dirty="0" smtClean="0">
                <a:solidFill>
                  <a:srgbClr val="008BB4"/>
                </a:solidFill>
                <a:latin typeface="Arial" panose="020B0604020202020204" pitchFamily="34" charset="0"/>
                <a:cs typeface="Arial" panose="020B0604020202020204" pitchFamily="34" charset="0"/>
              </a:rPr>
              <a:t> </a:t>
            </a:r>
            <a:r>
              <a:rPr lang="en-US" sz="3200" b="1" dirty="0">
                <a:solidFill>
                  <a:srgbClr val="008BB4"/>
                </a:solidFill>
                <a:latin typeface="Arial" panose="020B0604020202020204" pitchFamily="34" charset="0"/>
                <a:cs typeface="Arial" panose="020B0604020202020204" pitchFamily="34" charset="0"/>
              </a:rPr>
              <a:t>Analysis for Cancer Biomarker </a:t>
            </a:r>
            <a:r>
              <a:rPr lang="en-US" sz="3200" b="1" dirty="0" smtClean="0">
                <a:solidFill>
                  <a:srgbClr val="008BB4"/>
                </a:solidFill>
                <a:latin typeface="Arial" panose="020B0604020202020204" pitchFamily="34" charset="0"/>
                <a:cs typeface="Arial" panose="020B0604020202020204" pitchFamily="34" charset="0"/>
              </a:rPr>
              <a:t>Discovery</a:t>
            </a:r>
          </a:p>
          <a:p>
            <a:pPr algn="l" fontAlgn="auto">
              <a:lnSpc>
                <a:spcPts val="3400"/>
              </a:lnSpc>
              <a:spcAft>
                <a:spcPts val="0"/>
              </a:spcAft>
            </a:pPr>
            <a:endParaRPr lang="en-US" sz="3200" b="1" dirty="0">
              <a:solidFill>
                <a:srgbClr val="008BB4"/>
              </a:solidFill>
              <a:latin typeface="Arial" panose="020B0604020202020204" pitchFamily="34" charset="0"/>
              <a:cs typeface="Arial" panose="020B0604020202020204" pitchFamily="34" charset="0"/>
            </a:endParaRPr>
          </a:p>
        </p:txBody>
      </p:sp>
      <p:sp>
        <p:nvSpPr>
          <p:cNvPr id="6" name="Rectangle 5"/>
          <p:cNvSpPr/>
          <p:nvPr/>
        </p:nvSpPr>
        <p:spPr>
          <a:xfrm>
            <a:off x="690397" y="1385973"/>
            <a:ext cx="909803"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286000" y="1871246"/>
            <a:ext cx="4572000" cy="338554"/>
          </a:xfrm>
          <a:prstGeom prst="rect">
            <a:avLst/>
          </a:prstGeom>
        </p:spPr>
        <p:txBody>
          <a:bodyPr>
            <a:spAutoFit/>
          </a:bodyPr>
          <a:lstStyle/>
          <a:p>
            <a:pPr marL="0" indent="0" algn="ctr">
              <a:buNone/>
            </a:pPr>
            <a:r>
              <a:rPr lang="en-US" sz="1600" dirty="0">
                <a:solidFill>
                  <a:schemeClr val="tx1">
                    <a:lumMod val="65000"/>
                    <a:lumOff val="35000"/>
                  </a:schemeClr>
                </a:solidFill>
                <a:latin typeface="Montserrat" panose="02000505000000020004" pitchFamily="2" charset="0"/>
              </a:rPr>
              <a:t>Comparison of Flask vs. HFBR</a:t>
            </a:r>
          </a:p>
        </p:txBody>
      </p:sp>
    </p:spTree>
    <p:extLst>
      <p:ext uri="{BB962C8B-B14F-4D97-AF65-F5344CB8AC3E}">
        <p14:creationId xmlns:p14="http://schemas.microsoft.com/office/powerpoint/2010/main" val="23325857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00_0374.JPG"/>
          <p:cNvPicPr>
            <a:picLocks noGrp="1" noChangeAspect="1"/>
          </p:cNvPicPr>
          <p:nvPr>
            <p:ph idx="4294967295"/>
          </p:nvPr>
        </p:nvPicPr>
        <p:blipFill>
          <a:blip r:embed="rId2" cstate="print"/>
          <a:stretch>
            <a:fillRect/>
          </a:stretch>
        </p:blipFill>
        <p:spPr>
          <a:xfrm>
            <a:off x="2209801" y="1535349"/>
            <a:ext cx="4724399" cy="3543613"/>
          </a:xfrm>
          <a:prstGeom prst="rect">
            <a:avLst/>
          </a:prstGeom>
          <a:ln>
            <a:noFill/>
          </a:ln>
          <a:effectLst>
            <a:outerShdw blurRad="292100" dist="139700" dir="2700000" algn="tl" rotWithShape="0">
              <a:srgbClr val="333333">
                <a:alpha val="65000"/>
              </a:srgbClr>
            </a:outerShdw>
          </a:effectLst>
        </p:spPr>
      </p:pic>
      <p:sp>
        <p:nvSpPr>
          <p:cNvPr id="5" name="Title 2"/>
          <p:cNvSpPr txBox="1">
            <a:spLocks/>
          </p:cNvSpPr>
          <p:nvPr/>
        </p:nvSpPr>
        <p:spPr>
          <a:xfrm>
            <a:off x="586002" y="381000"/>
            <a:ext cx="916759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200" b="1" dirty="0" smtClean="0">
                <a:solidFill>
                  <a:srgbClr val="008BB4"/>
                </a:solidFill>
                <a:latin typeface="Arial" panose="020B0604020202020204" pitchFamily="34" charset="0"/>
                <a:cs typeface="Arial" panose="020B0604020202020204" pitchFamily="34" charset="0"/>
              </a:rPr>
              <a:t>Pulsatile Perfusion of Placenta</a:t>
            </a:r>
          </a:p>
          <a:p>
            <a:pPr algn="l" fontAlgn="auto">
              <a:spcAft>
                <a:spcPts val="0"/>
              </a:spcAft>
            </a:pPr>
            <a:endParaRPr lang="en-US" sz="3200" b="1" dirty="0">
              <a:solidFill>
                <a:srgbClr val="008BB4"/>
              </a:solidFill>
              <a:latin typeface="Arial" panose="020B0604020202020204" pitchFamily="34" charset="0"/>
              <a:cs typeface="Arial" panose="020B0604020202020204" pitchFamily="34" charset="0"/>
            </a:endParaRPr>
          </a:p>
        </p:txBody>
      </p:sp>
      <p:sp>
        <p:nvSpPr>
          <p:cNvPr id="6" name="Rectangle 5"/>
          <p:cNvSpPr/>
          <p:nvPr/>
        </p:nvSpPr>
        <p:spPr>
          <a:xfrm>
            <a:off x="690397" y="990600"/>
            <a:ext cx="909803"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0244.jpg"/>
          <p:cNvPicPr>
            <a:picLocks noGrp="1" noChangeAspect="1"/>
          </p:cNvPicPr>
          <p:nvPr>
            <p:ph idx="4294967295"/>
          </p:nvPr>
        </p:nvPicPr>
        <p:blipFill>
          <a:blip r:embed="rId2" cstate="print"/>
          <a:stretch>
            <a:fillRect/>
          </a:stretch>
        </p:blipFill>
        <p:spPr>
          <a:xfrm>
            <a:off x="1740748" y="1676400"/>
            <a:ext cx="5662504" cy="3276599"/>
          </a:xfrm>
          <a:prstGeom prst="rect">
            <a:avLst/>
          </a:prstGeom>
          <a:ln>
            <a:noFill/>
          </a:ln>
          <a:effectLst>
            <a:outerShdw blurRad="292100" dist="139700" dir="2700000" algn="tl" rotWithShape="0">
              <a:srgbClr val="333333">
                <a:alpha val="65000"/>
              </a:srgbClr>
            </a:outerShdw>
          </a:effectLst>
        </p:spPr>
      </p:pic>
      <p:sp>
        <p:nvSpPr>
          <p:cNvPr id="5" name="Title 2"/>
          <p:cNvSpPr txBox="1">
            <a:spLocks/>
          </p:cNvSpPr>
          <p:nvPr/>
        </p:nvSpPr>
        <p:spPr>
          <a:xfrm>
            <a:off x="586002" y="381000"/>
            <a:ext cx="916759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200" b="1" dirty="0" smtClean="0">
                <a:solidFill>
                  <a:srgbClr val="008BB4"/>
                </a:solidFill>
                <a:latin typeface="Arial" panose="020B0604020202020204" pitchFamily="34" charset="0"/>
                <a:cs typeface="Arial" panose="020B0604020202020204" pitchFamily="34" charset="0"/>
              </a:rPr>
              <a:t>Placental Co-Culture</a:t>
            </a:r>
          </a:p>
          <a:p>
            <a:pPr algn="l" fontAlgn="auto">
              <a:spcAft>
                <a:spcPts val="0"/>
              </a:spcAft>
            </a:pPr>
            <a:endParaRPr lang="en-US" sz="3200" b="1" dirty="0">
              <a:solidFill>
                <a:srgbClr val="008BB4"/>
              </a:solidFill>
              <a:latin typeface="Arial" panose="020B0604020202020204" pitchFamily="34" charset="0"/>
              <a:cs typeface="Arial" panose="020B0604020202020204" pitchFamily="34" charset="0"/>
            </a:endParaRPr>
          </a:p>
        </p:txBody>
      </p:sp>
      <p:sp>
        <p:nvSpPr>
          <p:cNvPr id="6" name="Rectangle 5"/>
          <p:cNvSpPr/>
          <p:nvPr/>
        </p:nvSpPr>
        <p:spPr>
          <a:xfrm>
            <a:off x="690397" y="990600"/>
            <a:ext cx="909803"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1.15 5 kd b.jpg"/>
          <p:cNvPicPr>
            <a:picLocks noGrp="1" noChangeAspect="1"/>
          </p:cNvPicPr>
          <p:nvPr>
            <p:ph idx="4294967295"/>
          </p:nvPr>
        </p:nvPicPr>
        <p:blipFill>
          <a:blip r:embed="rId3" cstate="print"/>
          <a:stretch>
            <a:fillRect/>
          </a:stretch>
        </p:blipFill>
        <p:spPr>
          <a:xfrm>
            <a:off x="1676400" y="838200"/>
            <a:ext cx="5791200" cy="4343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586002" y="381000"/>
            <a:ext cx="916759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200" b="1" dirty="0" smtClean="0">
                <a:solidFill>
                  <a:srgbClr val="008BB4"/>
                </a:solidFill>
                <a:latin typeface="Arial" panose="020B0604020202020204" pitchFamily="34" charset="0"/>
                <a:cs typeface="Arial" panose="020B0604020202020204" pitchFamily="34" charset="0"/>
              </a:rPr>
              <a:t>Harvest vs. Flask</a:t>
            </a:r>
          </a:p>
          <a:p>
            <a:pPr algn="l" fontAlgn="auto">
              <a:spcAft>
                <a:spcPts val="0"/>
              </a:spcAft>
            </a:pPr>
            <a:endParaRPr lang="en-US" sz="3200" b="1" dirty="0">
              <a:solidFill>
                <a:srgbClr val="008BB4"/>
              </a:solidFill>
              <a:latin typeface="Arial" panose="020B0604020202020204" pitchFamily="34" charset="0"/>
              <a:cs typeface="Arial" panose="020B0604020202020204" pitchFamily="34" charset="0"/>
            </a:endParaRPr>
          </a:p>
        </p:txBody>
      </p:sp>
      <p:sp>
        <p:nvSpPr>
          <p:cNvPr id="6" name="Rectangle 5"/>
          <p:cNvSpPr/>
          <p:nvPr/>
        </p:nvSpPr>
        <p:spPr>
          <a:xfrm>
            <a:off x="690397" y="990600"/>
            <a:ext cx="909803"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524135987"/>
              </p:ext>
            </p:extLst>
          </p:nvPr>
        </p:nvGraphicFramePr>
        <p:xfrm>
          <a:off x="1524000" y="1397000"/>
          <a:ext cx="6096000" cy="4079240"/>
        </p:xfrm>
        <a:graphic>
          <a:graphicData uri="http://schemas.openxmlformats.org/drawingml/2006/table">
            <a:tbl>
              <a:tblPr firstRow="1" bandRow="1">
                <a:tableStyleId>{7DF18680-E054-41AD-8BC1-D1AEF772440D}</a:tableStyleId>
              </a:tblPr>
              <a:tblGrid>
                <a:gridCol w="2032000"/>
                <a:gridCol w="2032000"/>
                <a:gridCol w="2032000"/>
              </a:tblGrid>
              <a:tr h="370840">
                <a:tc>
                  <a:txBody>
                    <a:bodyPr/>
                    <a:lstStyle/>
                    <a:p>
                      <a:r>
                        <a:rPr lang="en-US" sz="1600" dirty="0" smtClean="0">
                          <a:latin typeface="Arial" panose="020B0604020202020204" pitchFamily="34" charset="0"/>
                          <a:cs typeface="Arial" panose="020B0604020202020204" pitchFamily="34" charset="0"/>
                        </a:rPr>
                        <a:t>Phenotype</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ECS</a:t>
                      </a:r>
                      <a:r>
                        <a:rPr lang="en-US" sz="1600" baseline="0" dirty="0" smtClean="0">
                          <a:latin typeface="Arial" panose="020B0604020202020204" pitchFamily="34" charset="0"/>
                          <a:cs typeface="Arial" panose="020B0604020202020204" pitchFamily="34" charset="0"/>
                        </a:rPr>
                        <a:t> Harvest</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Flask</a:t>
                      </a:r>
                      <a:endParaRPr lang="en-US" sz="1600" dirty="0">
                        <a:latin typeface="Arial" panose="020B0604020202020204" pitchFamily="34" charset="0"/>
                        <a:cs typeface="Arial" panose="020B0604020202020204" pitchFamily="34" charset="0"/>
                      </a:endParaRPr>
                    </a:p>
                  </a:txBody>
                  <a:tcPr/>
                </a:tc>
              </a:tr>
              <a:tr h="370840">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CD 45</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txBody>
                  <a:tcPr/>
                </a:tc>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4%</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txBody>
                  <a:tcPr/>
                </a:tc>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1%</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txBody>
                  <a:tcPr/>
                </a:tc>
              </a:tr>
              <a:tr h="370840">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CD 34</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txBody>
                  <a:tcPr/>
                </a:tc>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0%</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txBody>
                  <a:tcPr/>
                </a:tc>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0%</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txBody>
                  <a:tcPr/>
                </a:tc>
              </a:tr>
              <a:tr h="370840">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CD 133/2</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txBody>
                  <a:tcPr/>
                </a:tc>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2%</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txBody>
                  <a:tcPr/>
                </a:tc>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0%</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txBody>
                  <a:tcPr/>
                </a:tc>
              </a:tr>
              <a:tr h="370840">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CD 31</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txBody>
                  <a:tcPr/>
                </a:tc>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3%</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txBody>
                  <a:tcPr/>
                </a:tc>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48%</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txBody>
                  <a:tcPr/>
                </a:tc>
              </a:tr>
              <a:tr h="370840">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CD 13</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txBody>
                  <a:tcPr/>
                </a:tc>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6%</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txBody>
                  <a:tcPr/>
                </a:tc>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83%</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txBody>
                  <a:tcPr/>
                </a:tc>
              </a:tr>
              <a:tr h="370840">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CD 105</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txBody>
                  <a:tcPr/>
                </a:tc>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43%</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txBody>
                  <a:tcPr/>
                </a:tc>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99%</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txBody>
                  <a:tcPr/>
                </a:tc>
              </a:tr>
              <a:tr h="370840">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CD 73</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txBody>
                  <a:tcPr/>
                </a:tc>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18%</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txBody>
                  <a:tcPr/>
                </a:tc>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99%</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txBody>
                  <a:tcPr/>
                </a:tc>
              </a:tr>
              <a:tr h="370840">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CD 90</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txBody>
                  <a:tcPr/>
                </a:tc>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5%</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txBody>
                  <a:tcPr/>
                </a:tc>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96%</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txBody>
                  <a:tcPr/>
                </a:tc>
              </a:tr>
              <a:tr h="370840">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CD 14</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txBody>
                  <a:tcPr/>
                </a:tc>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23%</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txBody>
                  <a:tcPr/>
                </a:tc>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4%</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txBody>
                  <a:tcPr/>
                </a:tc>
              </a:tr>
              <a:tr h="370840">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NANOG</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txBody>
                  <a:tcPr/>
                </a:tc>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0%</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txBody>
                  <a:tcPr/>
                </a:tc>
                <a:tc>
                  <a:txBody>
                    <a:bodyPr/>
                    <a:lstStyle/>
                    <a:p>
                      <a:r>
                        <a:rPr lang="en-US" sz="1600" dirty="0" smtClean="0">
                          <a:solidFill>
                            <a:schemeClr val="tx1">
                              <a:lumMod val="85000"/>
                              <a:lumOff val="15000"/>
                            </a:schemeClr>
                          </a:solidFill>
                          <a:latin typeface="Arial" panose="020B0604020202020204" pitchFamily="34" charset="0"/>
                          <a:cs typeface="Arial" panose="020B0604020202020204" pitchFamily="34" charset="0"/>
                        </a:rPr>
                        <a:t>0%</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txBody>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01038" y="0"/>
            <a:ext cx="9448800" cy="7010400"/>
          </a:xfrm>
          <a:prstGeom prst="rect">
            <a:avLst/>
          </a:prstGeom>
          <a:gradFill flip="none" rotWithShape="1">
            <a:gsLst>
              <a:gs pos="0">
                <a:srgbClr val="D3DEDF"/>
              </a:gs>
              <a:gs pos="75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216" y="1088995"/>
            <a:ext cx="6529697" cy="4727311"/>
          </a:xfrm>
          <a:prstGeom prst="rect">
            <a:avLst/>
          </a:prstGeom>
          <a:ln>
            <a:noFill/>
          </a:ln>
          <a:effectLst/>
        </p:spPr>
      </p:pic>
      <p:sp>
        <p:nvSpPr>
          <p:cNvPr id="5" name="Rectangle 4"/>
          <p:cNvSpPr/>
          <p:nvPr/>
        </p:nvSpPr>
        <p:spPr>
          <a:xfrm>
            <a:off x="1981200" y="1600200"/>
            <a:ext cx="791508" cy="2917526"/>
          </a:xfrm>
          <a:prstGeom prst="rect">
            <a:avLst/>
          </a:prstGeom>
          <a:solidFill>
            <a:srgbClr val="3DDFC2">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772708" y="1600201"/>
            <a:ext cx="884892" cy="2917524"/>
          </a:xfrm>
          <a:prstGeom prst="rect">
            <a:avLst/>
          </a:prstGeom>
          <a:solidFill>
            <a:srgbClr val="008BB4">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657600" y="1600201"/>
            <a:ext cx="2362199" cy="2917524"/>
          </a:xfrm>
          <a:prstGeom prst="rect">
            <a:avLst/>
          </a:prstGeom>
          <a:solidFill>
            <a:srgbClr val="FFC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6131552"/>
            <a:ext cx="1779688" cy="421648"/>
          </a:xfrm>
          <a:prstGeom prst="rect">
            <a:avLst/>
          </a:prstGeom>
        </p:spPr>
      </p:pic>
      <p:sp>
        <p:nvSpPr>
          <p:cNvPr id="14" name="Rectangle 13"/>
          <p:cNvSpPr/>
          <p:nvPr/>
        </p:nvSpPr>
        <p:spPr>
          <a:xfrm>
            <a:off x="6776673" y="6291590"/>
            <a:ext cx="2138727" cy="261610"/>
          </a:xfrm>
          <a:prstGeom prst="rect">
            <a:avLst/>
          </a:prstGeom>
        </p:spPr>
        <p:txBody>
          <a:bodyPr wrap="none">
            <a:spAutoFit/>
          </a:bodyPr>
          <a:lstStyle/>
          <a:p>
            <a:r>
              <a:rPr lang="en-US" sz="1050" b="1" dirty="0">
                <a:solidFill>
                  <a:srgbClr val="008BB4"/>
                </a:solidFill>
                <a:latin typeface="Montserrat" panose="02000505000000020004" pitchFamily="2" charset="0"/>
                <a:ea typeface="Libre Baskerville" charset="0"/>
                <a:cs typeface="Libre Baskerville" charset="0"/>
              </a:rPr>
              <a:t>www.fibercellsystems.com</a:t>
            </a:r>
            <a:endParaRPr lang="en-US" sz="1400" dirty="0">
              <a:solidFill>
                <a:srgbClr val="008BB4"/>
              </a:solidFill>
            </a:endParaRPr>
          </a:p>
        </p:txBody>
      </p:sp>
      <p:sp>
        <p:nvSpPr>
          <p:cNvPr id="11" name="Title 1"/>
          <p:cNvSpPr txBox="1">
            <a:spLocks/>
          </p:cNvSpPr>
          <p:nvPr/>
        </p:nvSpPr>
        <p:spPr>
          <a:xfrm>
            <a:off x="304800" y="152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200" b="1" dirty="0" smtClean="0">
                <a:solidFill>
                  <a:srgbClr val="008BB4"/>
                </a:solidFill>
                <a:latin typeface="Arial" panose="020B0604020202020204" pitchFamily="34" charset="0"/>
                <a:cs typeface="Arial" panose="020B0604020202020204" pitchFamily="34" charset="0"/>
              </a:rPr>
              <a:t>“Feast or Famine”</a:t>
            </a:r>
            <a:endParaRPr lang="en-US" sz="3200" b="1" dirty="0">
              <a:solidFill>
                <a:srgbClr val="008BB4"/>
              </a:solidFill>
              <a:latin typeface="Arial" panose="020B0604020202020204" pitchFamily="34" charset="0"/>
              <a:cs typeface="Arial" panose="020B0604020202020204" pitchFamily="34" charset="0"/>
            </a:endParaRPr>
          </a:p>
        </p:txBody>
      </p:sp>
      <p:sp>
        <p:nvSpPr>
          <p:cNvPr id="13" name="Rectangle 12"/>
          <p:cNvSpPr/>
          <p:nvPr/>
        </p:nvSpPr>
        <p:spPr>
          <a:xfrm>
            <a:off x="609600" y="990600"/>
            <a:ext cx="827094"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idx="4294967295"/>
          </p:nvPr>
        </p:nvSpPr>
        <p:spPr>
          <a:xfrm>
            <a:off x="690396" y="1447800"/>
            <a:ext cx="7539203" cy="4525963"/>
          </a:xfrm>
        </p:spPr>
        <p:txBody>
          <a:bodyPr>
            <a:normAutofit/>
          </a:bodyPr>
          <a:lstStyle/>
          <a:p>
            <a:pPr eaLnBrk="1" hangingPunct="1"/>
            <a:r>
              <a:rPr lang="en-US" sz="2400" dirty="0">
                <a:solidFill>
                  <a:schemeClr val="tx1">
                    <a:lumMod val="85000"/>
                    <a:lumOff val="15000"/>
                  </a:schemeClr>
                </a:solidFill>
                <a:latin typeface="Arial" panose="020B0604020202020204" pitchFamily="34" charset="0"/>
                <a:cs typeface="Arial" panose="020B0604020202020204" pitchFamily="34" charset="0"/>
              </a:rPr>
              <a:t>Hollow fiber bioreactors are the method of choice for the culture of 10</a:t>
            </a:r>
            <a:r>
              <a:rPr lang="en-US" sz="2400" baseline="30000" dirty="0">
                <a:solidFill>
                  <a:schemeClr val="tx1">
                    <a:lumMod val="85000"/>
                    <a:lumOff val="15000"/>
                  </a:schemeClr>
                </a:solidFill>
                <a:latin typeface="Arial" panose="020B0604020202020204" pitchFamily="34" charset="0"/>
                <a:cs typeface="Arial" panose="020B0604020202020204" pitchFamily="34" charset="0"/>
              </a:rPr>
              <a:t>9</a:t>
            </a:r>
            <a:r>
              <a:rPr lang="en-US" sz="2400" dirty="0">
                <a:solidFill>
                  <a:schemeClr val="tx1">
                    <a:lumMod val="85000"/>
                    <a:lumOff val="15000"/>
                  </a:schemeClr>
                </a:solidFill>
                <a:latin typeface="Arial" panose="020B0604020202020204" pitchFamily="34" charset="0"/>
                <a:cs typeface="Arial" panose="020B0604020202020204" pitchFamily="34" charset="0"/>
              </a:rPr>
              <a:t> to 10</a:t>
            </a:r>
            <a:r>
              <a:rPr lang="en-US" sz="2400" baseline="30000" dirty="0">
                <a:solidFill>
                  <a:schemeClr val="tx1">
                    <a:lumMod val="85000"/>
                    <a:lumOff val="15000"/>
                  </a:schemeClr>
                </a:solidFill>
                <a:latin typeface="Arial" panose="020B0604020202020204" pitchFamily="34" charset="0"/>
                <a:cs typeface="Arial" panose="020B0604020202020204" pitchFamily="34" charset="0"/>
              </a:rPr>
              <a:t>11</a:t>
            </a:r>
            <a:r>
              <a:rPr lang="en-US" sz="2400" dirty="0">
                <a:solidFill>
                  <a:schemeClr val="tx1">
                    <a:lumMod val="85000"/>
                    <a:lumOff val="15000"/>
                  </a:schemeClr>
                </a:solidFill>
                <a:latin typeface="Arial" panose="020B0604020202020204" pitchFamily="34" charset="0"/>
                <a:cs typeface="Arial" panose="020B0604020202020204" pitchFamily="34" charset="0"/>
              </a:rPr>
              <a:t> cells</a:t>
            </a:r>
          </a:p>
          <a:p>
            <a:pPr eaLnBrk="1" hangingPunct="1"/>
            <a:r>
              <a:rPr lang="en-US" sz="2400" dirty="0">
                <a:solidFill>
                  <a:schemeClr val="tx1">
                    <a:lumMod val="85000"/>
                    <a:lumOff val="15000"/>
                  </a:schemeClr>
                </a:solidFill>
                <a:latin typeface="Arial" panose="020B0604020202020204" pitchFamily="34" charset="0"/>
                <a:cs typeface="Arial" panose="020B0604020202020204" pitchFamily="34" charset="0"/>
              </a:rPr>
              <a:t>Ideal for producing </a:t>
            </a:r>
            <a:r>
              <a:rPr lang="en-US" sz="2400" dirty="0" smtClean="0">
                <a:solidFill>
                  <a:schemeClr val="tx1">
                    <a:lumMod val="85000"/>
                    <a:lumOff val="15000"/>
                  </a:schemeClr>
                </a:solidFill>
                <a:latin typeface="Arial" panose="020B0604020202020204" pitchFamily="34" charset="0"/>
                <a:cs typeface="Arial" panose="020B0604020202020204" pitchFamily="34" charset="0"/>
              </a:rPr>
              <a:t>100 mg </a:t>
            </a:r>
            <a:r>
              <a:rPr lang="en-US" sz="2400" dirty="0">
                <a:solidFill>
                  <a:schemeClr val="tx1">
                    <a:lumMod val="85000"/>
                    <a:lumOff val="15000"/>
                  </a:schemeClr>
                </a:solidFill>
                <a:latin typeface="Arial" panose="020B0604020202020204" pitchFamily="34" charset="0"/>
                <a:cs typeface="Arial" panose="020B0604020202020204" pitchFamily="34" charset="0"/>
              </a:rPr>
              <a:t>to several grams of </a:t>
            </a:r>
            <a:r>
              <a:rPr lang="en-US" sz="2400" dirty="0" smtClean="0">
                <a:solidFill>
                  <a:schemeClr val="tx1">
                    <a:lumMod val="85000"/>
                    <a:lumOff val="15000"/>
                  </a:schemeClr>
                </a:solidFill>
                <a:latin typeface="Arial" panose="020B0604020202020204" pitchFamily="34" charset="0"/>
                <a:cs typeface="Arial" panose="020B0604020202020204" pitchFamily="34" charset="0"/>
              </a:rPr>
              <a:t>Mab, 10 to 100s mg of </a:t>
            </a:r>
            <a:r>
              <a:rPr lang="en-US" sz="2400" dirty="0">
                <a:solidFill>
                  <a:schemeClr val="tx1">
                    <a:lumMod val="85000"/>
                    <a:lumOff val="15000"/>
                  </a:schemeClr>
                </a:solidFill>
                <a:latin typeface="Arial" panose="020B0604020202020204" pitchFamily="34" charset="0"/>
                <a:cs typeface="Arial" panose="020B0604020202020204" pitchFamily="34" charset="0"/>
              </a:rPr>
              <a:t>recombinant proteins</a:t>
            </a:r>
          </a:p>
          <a:p>
            <a:pPr eaLnBrk="1" hangingPunct="1"/>
            <a:r>
              <a:rPr lang="en-US" sz="2400" dirty="0">
                <a:solidFill>
                  <a:schemeClr val="tx1">
                    <a:lumMod val="85000"/>
                    <a:lumOff val="15000"/>
                  </a:schemeClr>
                </a:solidFill>
                <a:latin typeface="Arial" panose="020B0604020202020204" pitchFamily="34" charset="0"/>
                <a:cs typeface="Arial" panose="020B0604020202020204" pitchFamily="34" charset="0"/>
              </a:rPr>
              <a:t>Concentration of products 10 to </a:t>
            </a:r>
            <a:r>
              <a:rPr lang="en-US" sz="2400" dirty="0" smtClean="0">
                <a:solidFill>
                  <a:schemeClr val="tx1">
                    <a:lumMod val="85000"/>
                    <a:lumOff val="15000"/>
                  </a:schemeClr>
                </a:solidFill>
                <a:latin typeface="Arial" panose="020B0604020202020204" pitchFamily="34" charset="0"/>
                <a:cs typeface="Arial" panose="020B0604020202020204" pitchFamily="34" charset="0"/>
              </a:rPr>
              <a:t>100x </a:t>
            </a:r>
            <a:r>
              <a:rPr lang="en-US" sz="2400" dirty="0">
                <a:solidFill>
                  <a:schemeClr val="tx1">
                    <a:lumMod val="85000"/>
                    <a:lumOff val="15000"/>
                  </a:schemeClr>
                </a:solidFill>
                <a:latin typeface="Arial" panose="020B0604020202020204" pitchFamily="34" charset="0"/>
                <a:cs typeface="Arial" panose="020B0604020202020204" pitchFamily="34" charset="0"/>
              </a:rPr>
              <a:t>higher than with conventional methods</a:t>
            </a:r>
          </a:p>
          <a:p>
            <a:pPr eaLnBrk="1" hangingPunct="1"/>
            <a:r>
              <a:rPr lang="en-US" sz="2400" dirty="0">
                <a:solidFill>
                  <a:schemeClr val="tx1">
                    <a:lumMod val="85000"/>
                    <a:lumOff val="15000"/>
                  </a:schemeClr>
                </a:solidFill>
                <a:latin typeface="Arial" panose="020B0604020202020204" pitchFamily="34" charset="0"/>
                <a:cs typeface="Arial" panose="020B0604020202020204" pitchFamily="34" charset="0"/>
              </a:rPr>
              <a:t>The most </a:t>
            </a:r>
            <a:r>
              <a:rPr lang="en-US" sz="2400" i="1" dirty="0">
                <a:solidFill>
                  <a:schemeClr val="tx1">
                    <a:lumMod val="85000"/>
                    <a:lumOff val="15000"/>
                  </a:schemeClr>
                </a:solidFill>
                <a:latin typeface="Arial" panose="020B0604020202020204" pitchFamily="34" charset="0"/>
                <a:cs typeface="Arial" panose="020B0604020202020204" pitchFamily="34" charset="0"/>
              </a:rPr>
              <a:t>in vivo</a:t>
            </a:r>
            <a:r>
              <a:rPr lang="en-US" sz="2400" dirty="0">
                <a:solidFill>
                  <a:schemeClr val="tx1">
                    <a:lumMod val="85000"/>
                    <a:lumOff val="15000"/>
                  </a:schemeClr>
                </a:solidFill>
                <a:latin typeface="Arial" panose="020B0604020202020204" pitchFamily="34" charset="0"/>
                <a:cs typeface="Arial" panose="020B0604020202020204" pitchFamily="34" charset="0"/>
              </a:rPr>
              <a:t> method for culturing cells over long periods of time</a:t>
            </a:r>
          </a:p>
          <a:p>
            <a:pPr eaLnBrk="1" hangingPunct="1"/>
            <a:r>
              <a:rPr lang="en-US" sz="2400" dirty="0">
                <a:solidFill>
                  <a:schemeClr val="tx1">
                    <a:lumMod val="85000"/>
                    <a:lumOff val="15000"/>
                  </a:schemeClr>
                </a:solidFill>
                <a:latin typeface="Arial" panose="020B0604020202020204" pitchFamily="34" charset="0"/>
                <a:cs typeface="Arial" panose="020B0604020202020204" pitchFamily="34" charset="0"/>
              </a:rPr>
              <a:t>Saves time, space, purification costs</a:t>
            </a:r>
          </a:p>
          <a:p>
            <a:pPr eaLnBrk="1" hangingPunct="1"/>
            <a:endParaRPr lang="en-US" sz="24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5" name="Title 2"/>
          <p:cNvSpPr txBox="1">
            <a:spLocks/>
          </p:cNvSpPr>
          <p:nvPr/>
        </p:nvSpPr>
        <p:spPr>
          <a:xfrm>
            <a:off x="586002" y="381000"/>
            <a:ext cx="916759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200" b="1" dirty="0" smtClean="0">
                <a:solidFill>
                  <a:srgbClr val="008BB4"/>
                </a:solidFill>
                <a:latin typeface="Arial" panose="020B0604020202020204" pitchFamily="34" charset="0"/>
                <a:cs typeface="Arial" panose="020B0604020202020204" pitchFamily="34" charset="0"/>
              </a:rPr>
              <a:t>Summary</a:t>
            </a:r>
          </a:p>
          <a:p>
            <a:pPr algn="l" fontAlgn="auto">
              <a:spcAft>
                <a:spcPts val="0"/>
              </a:spcAft>
            </a:pPr>
            <a:endParaRPr lang="en-US" sz="3200" b="1" dirty="0">
              <a:solidFill>
                <a:srgbClr val="008BB4"/>
              </a:solidFill>
              <a:latin typeface="Arial" panose="020B0604020202020204" pitchFamily="34" charset="0"/>
              <a:cs typeface="Arial" panose="020B0604020202020204" pitchFamily="34" charset="0"/>
            </a:endParaRPr>
          </a:p>
        </p:txBody>
      </p:sp>
      <p:sp>
        <p:nvSpPr>
          <p:cNvPr id="6" name="Rectangle 5"/>
          <p:cNvSpPr/>
          <p:nvPr/>
        </p:nvSpPr>
        <p:spPr>
          <a:xfrm>
            <a:off x="690397" y="990600"/>
            <a:ext cx="909803"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animEffect transition="in" filter="fade">
                                      <p:cBhvr>
                                        <p:cTn id="7" dur="500"/>
                                        <p:tgtEl>
                                          <p:spTgt spid="819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23">
                                            <p:txEl>
                                              <p:pRg st="1" end="1"/>
                                            </p:txEl>
                                          </p:spTgt>
                                        </p:tgtEl>
                                        <p:attrNameLst>
                                          <p:attrName>style.visibility</p:attrName>
                                        </p:attrNameLst>
                                      </p:cBhvr>
                                      <p:to>
                                        <p:strVal val="visible"/>
                                      </p:to>
                                    </p:set>
                                    <p:animEffect transition="in" filter="fade">
                                      <p:cBhvr>
                                        <p:cTn id="12" dur="500"/>
                                        <p:tgtEl>
                                          <p:spTgt spid="819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1923">
                                            <p:txEl>
                                              <p:pRg st="2" end="2"/>
                                            </p:txEl>
                                          </p:spTgt>
                                        </p:tgtEl>
                                        <p:attrNameLst>
                                          <p:attrName>style.visibility</p:attrName>
                                        </p:attrNameLst>
                                      </p:cBhvr>
                                      <p:to>
                                        <p:strVal val="visible"/>
                                      </p:to>
                                    </p:set>
                                    <p:animEffect transition="in" filter="fade">
                                      <p:cBhvr>
                                        <p:cTn id="17" dur="500"/>
                                        <p:tgtEl>
                                          <p:spTgt spid="819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1923">
                                            <p:txEl>
                                              <p:pRg st="3" end="3"/>
                                            </p:txEl>
                                          </p:spTgt>
                                        </p:tgtEl>
                                        <p:attrNameLst>
                                          <p:attrName>style.visibility</p:attrName>
                                        </p:attrNameLst>
                                      </p:cBhvr>
                                      <p:to>
                                        <p:strVal val="visible"/>
                                      </p:to>
                                    </p:set>
                                    <p:animEffect transition="in" filter="fade">
                                      <p:cBhvr>
                                        <p:cTn id="22" dur="500"/>
                                        <p:tgtEl>
                                          <p:spTgt spid="819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1923">
                                            <p:txEl>
                                              <p:pRg st="4" end="4"/>
                                            </p:txEl>
                                          </p:spTgt>
                                        </p:tgtEl>
                                        <p:attrNameLst>
                                          <p:attrName>style.visibility</p:attrName>
                                        </p:attrNameLst>
                                      </p:cBhvr>
                                      <p:to>
                                        <p:strVal val="visible"/>
                                      </p:to>
                                    </p:set>
                                    <p:animEffect transition="in" filter="fade">
                                      <p:cBhvr>
                                        <p:cTn id="27" dur="500"/>
                                        <p:tgtEl>
                                          <p:spTgt spid="819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7302" b="27583"/>
          <a:stretch/>
        </p:blipFill>
        <p:spPr>
          <a:xfrm>
            <a:off x="190500" y="916491"/>
            <a:ext cx="8763000" cy="4089801"/>
          </a:xfrm>
          <a:prstGeom prst="rect">
            <a:avLst/>
          </a:prstGeom>
        </p:spPr>
      </p:pic>
    </p:spTree>
    <p:extLst>
      <p:ext uri="{BB962C8B-B14F-4D97-AF65-F5344CB8AC3E}">
        <p14:creationId xmlns:p14="http://schemas.microsoft.com/office/powerpoint/2010/main" val="4264588532"/>
      </p:ext>
    </p:extLst>
  </p:cSld>
  <p:clrMapOvr>
    <a:masterClrMapping/>
  </p:clrMapOvr>
  <mc:AlternateContent xmlns:mc="http://schemas.openxmlformats.org/markup-compatibility/2006" xmlns:p14="http://schemas.microsoft.com/office/powerpoint/2010/main">
    <mc:Choice Requires="p14">
      <p:transition spd="med" p14:dur="700" advTm="12000">
        <p:fade/>
      </p:transition>
    </mc:Choice>
    <mc:Fallback xmlns="">
      <p:transition spd="med" advTm="12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2895600"/>
            <a:ext cx="8915400" cy="584775"/>
          </a:xfrm>
          <a:prstGeom prst="rect">
            <a:avLst/>
          </a:prstGeom>
          <a:noFill/>
        </p:spPr>
        <p:txBody>
          <a:bodyPr wrap="square" rtlCol="0">
            <a:spAutoFit/>
          </a:bodyPr>
          <a:lstStyle/>
          <a:p>
            <a:pPr eaLnBrk="1" fontAlgn="auto" hangingPunct="1">
              <a:spcBef>
                <a:spcPts val="0"/>
              </a:spcBef>
              <a:spcAft>
                <a:spcPts val="0"/>
              </a:spcAft>
            </a:pPr>
            <a:r>
              <a:rPr lang="en-US" sz="3200" dirty="0">
                <a:solidFill>
                  <a:prstClr val="black">
                    <a:lumMod val="85000"/>
                    <a:lumOff val="15000"/>
                  </a:prstClr>
                </a:solidFill>
                <a:latin typeface="Arial" panose="020B0604020202020204" pitchFamily="34" charset="0"/>
                <a:ea typeface="+mn-ea"/>
                <a:cs typeface="Arial" panose="020B0604020202020204" pitchFamily="34" charset="0"/>
              </a:rPr>
              <a:t>Thank </a:t>
            </a:r>
            <a:r>
              <a:rPr lang="en-US" sz="3200" dirty="0" smtClean="0">
                <a:solidFill>
                  <a:prstClr val="black">
                    <a:lumMod val="85000"/>
                    <a:lumOff val="15000"/>
                  </a:prstClr>
                </a:solidFill>
                <a:latin typeface="Arial" panose="020B0604020202020204" pitchFamily="34" charset="0"/>
                <a:ea typeface="+mn-ea"/>
                <a:cs typeface="Arial" panose="020B0604020202020204" pitchFamily="34" charset="0"/>
              </a:rPr>
              <a:t>you.</a:t>
            </a:r>
            <a:endParaRPr lang="en-US" sz="3200" dirty="0">
              <a:solidFill>
                <a:prstClr val="black">
                  <a:lumMod val="85000"/>
                  <a:lumOff val="15000"/>
                </a:prstClr>
              </a:solidFill>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800" y="1333930"/>
            <a:ext cx="2497826" cy="3708113"/>
          </a:xfrm>
          <a:prstGeom prst="rect">
            <a:avLst/>
          </a:prstGeom>
        </p:spPr>
      </p:pic>
    </p:spTree>
    <p:extLst>
      <p:ext uri="{BB962C8B-B14F-4D97-AF65-F5344CB8AC3E}">
        <p14:creationId xmlns:p14="http://schemas.microsoft.com/office/powerpoint/2010/main" val="47719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1066800" y="838200"/>
            <a:ext cx="7010400" cy="45571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65074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3" cstate="print"/>
          <a:srcRect l="-2737" t="24970"/>
          <a:stretch/>
        </p:blipFill>
        <p:spPr bwMode="auto">
          <a:xfrm>
            <a:off x="1088302" y="1905000"/>
            <a:ext cx="6967395" cy="3561267"/>
          </a:xfrm>
          <a:prstGeom prst="rect">
            <a:avLst/>
          </a:prstGeom>
          <a:ln>
            <a:noFill/>
          </a:ln>
          <a:effectLst/>
        </p:spPr>
      </p:pic>
      <p:sp>
        <p:nvSpPr>
          <p:cNvPr id="3" name="Title 1"/>
          <p:cNvSpPr>
            <a:spLocks noGrp="1"/>
          </p:cNvSpPr>
          <p:nvPr>
            <p:ph type="title" idx="4294967295"/>
          </p:nvPr>
        </p:nvSpPr>
        <p:spPr>
          <a:xfrm>
            <a:off x="533400" y="381000"/>
            <a:ext cx="8229600" cy="1143000"/>
          </a:xfrm>
        </p:spPr>
        <p:txBody>
          <a:bodyPr>
            <a:normAutofit/>
          </a:bodyPr>
          <a:lstStyle/>
          <a:p>
            <a:pPr algn="l"/>
            <a:r>
              <a:rPr lang="en-US" sz="3200" b="1" dirty="0" smtClean="0">
                <a:solidFill>
                  <a:srgbClr val="008BB4"/>
                </a:solidFill>
                <a:latin typeface="Arial" panose="020B0604020202020204" pitchFamily="34" charset="0"/>
                <a:cs typeface="Arial" panose="020B0604020202020204" pitchFamily="34" charset="0"/>
              </a:rPr>
              <a:t>Hollow Fiber Culture of CHO Cells, </a:t>
            </a:r>
            <a:br>
              <a:rPr lang="en-US" sz="3200" b="1" dirty="0" smtClean="0">
                <a:solidFill>
                  <a:srgbClr val="008BB4"/>
                </a:solidFill>
                <a:latin typeface="Arial" panose="020B0604020202020204" pitchFamily="34" charset="0"/>
                <a:cs typeface="Arial" panose="020B0604020202020204" pitchFamily="34" charset="0"/>
              </a:rPr>
            </a:br>
            <a:r>
              <a:rPr lang="en-US" sz="3200" b="1" dirty="0" smtClean="0">
                <a:solidFill>
                  <a:srgbClr val="008BB4"/>
                </a:solidFill>
                <a:latin typeface="Arial" panose="020B0604020202020204" pitchFamily="34" charset="0"/>
                <a:cs typeface="Arial" panose="020B0604020202020204" pitchFamily="34" charset="0"/>
              </a:rPr>
              <a:t>pH Changes</a:t>
            </a:r>
            <a:endParaRPr lang="en-US" sz="3200" b="1" dirty="0">
              <a:solidFill>
                <a:srgbClr val="008BB4"/>
              </a:solidFill>
              <a:latin typeface="Arial" panose="020B0604020202020204" pitchFamily="34" charset="0"/>
              <a:cs typeface="Arial" panose="020B0604020202020204" pitchFamily="34" charset="0"/>
            </a:endParaRPr>
          </a:p>
        </p:txBody>
      </p:sp>
      <p:sp>
        <p:nvSpPr>
          <p:cNvPr id="4" name="Rectangle 3"/>
          <p:cNvSpPr/>
          <p:nvPr/>
        </p:nvSpPr>
        <p:spPr>
          <a:xfrm>
            <a:off x="674755" y="1524000"/>
            <a:ext cx="827094"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8656" y="2068016"/>
            <a:ext cx="2036513" cy="2110149"/>
          </a:xfrm>
          <a:prstGeom prst="rect">
            <a:avLst/>
          </a:prstGeom>
          <a:ln>
            <a:noFill/>
          </a:ln>
          <a:effectLst/>
        </p:spPr>
      </p:pic>
      <p:sp>
        <p:nvSpPr>
          <p:cNvPr id="2" name="Title 1"/>
          <p:cNvSpPr>
            <a:spLocks noGrp="1"/>
          </p:cNvSpPr>
          <p:nvPr>
            <p:ph type="title" idx="4294967295"/>
          </p:nvPr>
        </p:nvSpPr>
        <p:spPr>
          <a:xfrm>
            <a:off x="533400" y="152400"/>
            <a:ext cx="8229600" cy="1143000"/>
          </a:xfrm>
        </p:spPr>
        <p:txBody>
          <a:bodyPr>
            <a:normAutofit/>
          </a:bodyPr>
          <a:lstStyle/>
          <a:p>
            <a:pPr algn="l"/>
            <a:r>
              <a:rPr lang="en-US" sz="3200" b="1" dirty="0">
                <a:solidFill>
                  <a:srgbClr val="008BB4"/>
                </a:solidFill>
                <a:latin typeface="Arial" panose="020B0604020202020204" pitchFamily="34" charset="0"/>
                <a:cs typeface="Arial" panose="020B0604020202020204" pitchFamily="34" charset="0"/>
              </a:rPr>
              <a:t>Hollow Fiber:  How it works</a:t>
            </a:r>
          </a:p>
        </p:txBody>
      </p:sp>
      <p:sp>
        <p:nvSpPr>
          <p:cNvPr id="7" name="Rectangle 6"/>
          <p:cNvSpPr/>
          <p:nvPr/>
        </p:nvSpPr>
        <p:spPr>
          <a:xfrm>
            <a:off x="609600" y="990600"/>
            <a:ext cx="827094"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1821972"/>
            <a:ext cx="5020757" cy="2860159"/>
          </a:xfrm>
          <a:prstGeom prst="rect">
            <a:avLst/>
          </a:prstGeom>
        </p:spPr>
      </p:pic>
    </p:spTree>
    <p:extLst>
      <p:ext uri="{BB962C8B-B14F-4D97-AF65-F5344CB8AC3E}">
        <p14:creationId xmlns:p14="http://schemas.microsoft.com/office/powerpoint/2010/main" val="129756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152400"/>
            <a:ext cx="8160058" cy="1143000"/>
          </a:xfrm>
        </p:spPr>
        <p:txBody>
          <a:bodyPr>
            <a:normAutofit/>
          </a:bodyPr>
          <a:lstStyle/>
          <a:p>
            <a:pPr algn="l"/>
            <a:r>
              <a:rPr lang="en-US" sz="3200" b="1" dirty="0">
                <a:solidFill>
                  <a:srgbClr val="008BB4"/>
                </a:solidFill>
                <a:latin typeface="Arial" panose="020B0604020202020204" pitchFamily="34" charset="0"/>
                <a:cs typeface="Arial" panose="020B0604020202020204" pitchFamily="34" charset="0"/>
              </a:rPr>
              <a:t>HF Culture of Lymphocytes</a:t>
            </a:r>
          </a:p>
        </p:txBody>
      </p:sp>
      <p:pic>
        <p:nvPicPr>
          <p:cNvPr id="23555" name="Picture 5"/>
          <p:cNvPicPr>
            <a:picLocks noGrp="1" noChangeAspect="1" noChangeArrowheads="1"/>
          </p:cNvPicPr>
          <p:nvPr>
            <p:ph idx="4294967295"/>
          </p:nvPr>
        </p:nvPicPr>
        <p:blipFill rotWithShape="1">
          <a:blip r:embed="rId3" cstate="print"/>
          <a:srcRect l="13656" r="9547"/>
          <a:stretch/>
        </p:blipFill>
        <p:spPr>
          <a:xfrm>
            <a:off x="4876800" y="1447800"/>
            <a:ext cx="3329127" cy="2819400"/>
          </a:xfrm>
          <a:prstGeom prst="rect">
            <a:avLst/>
          </a:prstGeom>
          <a:ln>
            <a:noFill/>
          </a:ln>
          <a:effectLst>
            <a:outerShdw blurRad="292100" dist="139700" dir="2700000" algn="tl" rotWithShape="0">
              <a:srgbClr val="333333">
                <a:alpha val="65000"/>
              </a:srgbClr>
            </a:outerShdw>
          </a:effectLst>
        </p:spPr>
      </p:pic>
      <p:sp>
        <p:nvSpPr>
          <p:cNvPr id="23556" name="Rectangle 4"/>
          <p:cNvSpPr>
            <a:spLocks noGrp="1" noChangeArrowheads="1"/>
          </p:cNvSpPr>
          <p:nvPr>
            <p:ph type="body" sz="half" idx="4294967295"/>
          </p:nvPr>
        </p:nvSpPr>
        <p:spPr>
          <a:xfrm>
            <a:off x="685800" y="1295400"/>
            <a:ext cx="3886200" cy="4114800"/>
          </a:xfrm>
        </p:spPr>
        <p:txBody>
          <a:bodyPr>
            <a:normAutofit/>
          </a:bodyPr>
          <a:lstStyle/>
          <a:p>
            <a:pPr eaLnBrk="1" hangingPunct="1"/>
            <a:r>
              <a:rPr lang="en-US" sz="2400" dirty="0">
                <a:solidFill>
                  <a:schemeClr val="tx1">
                    <a:lumMod val="85000"/>
                    <a:lumOff val="15000"/>
                  </a:schemeClr>
                </a:solidFill>
                <a:latin typeface="Arial" panose="020B0604020202020204" pitchFamily="34" charset="0"/>
                <a:cs typeface="Arial" panose="020B0604020202020204" pitchFamily="34" charset="0"/>
              </a:rPr>
              <a:t>10</a:t>
            </a:r>
            <a:r>
              <a:rPr lang="en-US" sz="2400" baseline="30000" dirty="0">
                <a:solidFill>
                  <a:schemeClr val="tx1">
                    <a:lumMod val="85000"/>
                    <a:lumOff val="15000"/>
                  </a:schemeClr>
                </a:solidFill>
                <a:latin typeface="Arial" panose="020B0604020202020204" pitchFamily="34" charset="0"/>
                <a:cs typeface="Arial" panose="020B0604020202020204" pitchFamily="34" charset="0"/>
              </a:rPr>
              <a:t>8</a:t>
            </a:r>
            <a:r>
              <a:rPr lang="en-US" sz="2400" dirty="0">
                <a:solidFill>
                  <a:schemeClr val="tx1">
                    <a:lumMod val="85000"/>
                    <a:lumOff val="15000"/>
                  </a:schemeClr>
                </a:solidFill>
                <a:latin typeface="Arial" panose="020B0604020202020204" pitchFamily="34" charset="0"/>
                <a:cs typeface="Arial" panose="020B0604020202020204" pitchFamily="34" charset="0"/>
              </a:rPr>
              <a:t> + </a:t>
            </a:r>
            <a:r>
              <a:rPr lang="en-US" sz="2400" dirty="0" smtClean="0">
                <a:solidFill>
                  <a:schemeClr val="tx1">
                    <a:lumMod val="85000"/>
                    <a:lumOff val="15000"/>
                  </a:schemeClr>
                </a:solidFill>
                <a:latin typeface="Arial" panose="020B0604020202020204" pitchFamily="34" charset="0"/>
                <a:cs typeface="Arial" panose="020B0604020202020204" pitchFamily="34" charset="0"/>
              </a:rPr>
              <a:t>cells/mL</a:t>
            </a:r>
            <a:endParaRPr lang="en-US" sz="2400" dirty="0">
              <a:solidFill>
                <a:schemeClr val="tx1">
                  <a:lumMod val="85000"/>
                  <a:lumOff val="15000"/>
                </a:schemeClr>
              </a:solidFill>
              <a:latin typeface="Arial" panose="020B0604020202020204" pitchFamily="34" charset="0"/>
              <a:cs typeface="Arial" panose="020B0604020202020204" pitchFamily="34" charset="0"/>
            </a:endParaRPr>
          </a:p>
          <a:p>
            <a:pPr eaLnBrk="1" hangingPunct="1"/>
            <a:r>
              <a:rPr lang="en-US" sz="2400" dirty="0">
                <a:solidFill>
                  <a:schemeClr val="tx1">
                    <a:lumMod val="85000"/>
                    <a:lumOff val="15000"/>
                  </a:schemeClr>
                </a:solidFill>
                <a:latin typeface="Arial" panose="020B0604020202020204" pitchFamily="34" charset="0"/>
                <a:cs typeface="Arial" panose="020B0604020202020204" pitchFamily="34" charset="0"/>
              </a:rPr>
              <a:t>“Wavy” fibers optimized for suspension cells</a:t>
            </a:r>
          </a:p>
          <a:p>
            <a:pPr eaLnBrk="1" hangingPunct="1"/>
            <a:r>
              <a:rPr lang="en-US" sz="2400" dirty="0">
                <a:solidFill>
                  <a:schemeClr val="tx1">
                    <a:lumMod val="85000"/>
                    <a:lumOff val="15000"/>
                  </a:schemeClr>
                </a:solidFill>
                <a:latin typeface="Arial" panose="020B0604020202020204" pitchFamily="34" charset="0"/>
                <a:cs typeface="Arial" panose="020B0604020202020204" pitchFamily="34" charset="0"/>
              </a:rPr>
              <a:t>High cell density permits adaptation to lower serum concentrations and </a:t>
            </a:r>
            <a:r>
              <a:rPr lang="en-US" sz="2400" dirty="0" smtClean="0">
                <a:solidFill>
                  <a:schemeClr val="tx1">
                    <a:lumMod val="85000"/>
                    <a:lumOff val="15000"/>
                  </a:schemeClr>
                </a:solidFill>
                <a:latin typeface="Arial" panose="020B0604020202020204" pitchFamily="34" charset="0"/>
                <a:cs typeface="Arial" panose="020B0604020202020204" pitchFamily="34" charset="0"/>
              </a:rPr>
              <a:t>protein-free </a:t>
            </a:r>
            <a:r>
              <a:rPr lang="en-US" sz="2400" dirty="0">
                <a:solidFill>
                  <a:schemeClr val="tx1">
                    <a:lumMod val="85000"/>
                    <a:lumOff val="15000"/>
                  </a:schemeClr>
                </a:solidFill>
                <a:latin typeface="Arial" panose="020B0604020202020204" pitchFamily="34" charset="0"/>
                <a:cs typeface="Arial" panose="020B0604020202020204" pitchFamily="34" charset="0"/>
              </a:rPr>
              <a:t>medium such as CDM-HD</a:t>
            </a:r>
          </a:p>
        </p:txBody>
      </p:sp>
      <p:sp>
        <p:nvSpPr>
          <p:cNvPr id="9" name="Rectangle 8"/>
          <p:cNvSpPr/>
          <p:nvPr/>
        </p:nvSpPr>
        <p:spPr>
          <a:xfrm>
            <a:off x="726488" y="996307"/>
            <a:ext cx="827094" cy="618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Effect transition="in" filter="fade">
                                      <p:cBhvr>
                                        <p:cTn id="7" dur="500"/>
                                        <p:tgtEl>
                                          <p:spTgt spid="235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556">
                                            <p:txEl>
                                              <p:pRg st="1" end="1"/>
                                            </p:txEl>
                                          </p:spTgt>
                                        </p:tgtEl>
                                        <p:attrNameLst>
                                          <p:attrName>style.visibility</p:attrName>
                                        </p:attrNameLst>
                                      </p:cBhvr>
                                      <p:to>
                                        <p:strVal val="visible"/>
                                      </p:to>
                                    </p:set>
                                    <p:animEffect transition="in" filter="fade">
                                      <p:cBhvr>
                                        <p:cTn id="12" dur="500"/>
                                        <p:tgtEl>
                                          <p:spTgt spid="2355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556">
                                            <p:txEl>
                                              <p:pRg st="2" end="2"/>
                                            </p:txEl>
                                          </p:spTgt>
                                        </p:tgtEl>
                                        <p:attrNameLst>
                                          <p:attrName>style.visibility</p:attrName>
                                        </p:attrNameLst>
                                      </p:cBhvr>
                                      <p:to>
                                        <p:strVal val="visible"/>
                                      </p:to>
                                    </p:set>
                                    <p:animEffect transition="in" filter="fade">
                                      <p:cBhvr>
                                        <p:cTn id="17" dur="500"/>
                                        <p:tgtEl>
                                          <p:spTgt spid="235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4"/>
          <p:cNvSpPr>
            <a:spLocks noGrp="1" noChangeArrowheads="1"/>
          </p:cNvSpPr>
          <p:nvPr>
            <p:ph type="subTitle" idx="4294967295"/>
          </p:nvPr>
        </p:nvSpPr>
        <p:spPr>
          <a:xfrm>
            <a:off x="1447800" y="3962400"/>
            <a:ext cx="6705600" cy="1752600"/>
          </a:xfrm>
        </p:spPr>
        <p:txBody>
          <a:bodyPr>
            <a:normAutofit/>
          </a:bodyPr>
          <a:lstStyle/>
          <a:p>
            <a:pPr eaLnBrk="1" hangingPunct="1">
              <a:lnSpc>
                <a:spcPct val="80000"/>
              </a:lnSpc>
              <a:buFont typeface="Wingdings" pitchFamily="2" charset="2"/>
              <a:buNone/>
            </a:pPr>
            <a:endParaRPr lang="en-US" sz="2400" dirty="0">
              <a:solidFill>
                <a:schemeClr val="tx1">
                  <a:lumMod val="85000"/>
                  <a:lumOff val="15000"/>
                </a:schemeClr>
              </a:solidFill>
              <a:latin typeface="Arial" panose="020B0604020202020204" pitchFamily="34" charset="0"/>
              <a:cs typeface="Arial" panose="020B0604020202020204" pitchFamily="34" charset="0"/>
            </a:endParaRPr>
          </a:p>
          <a:p>
            <a:pPr eaLnBrk="1" hangingPunct="1">
              <a:lnSpc>
                <a:spcPct val="80000"/>
              </a:lnSpc>
            </a:pPr>
            <a:r>
              <a:rPr lang="en-US" sz="2400" dirty="0">
                <a:solidFill>
                  <a:schemeClr val="tx1">
                    <a:lumMod val="85000"/>
                    <a:lumOff val="15000"/>
                  </a:schemeClr>
                </a:solidFill>
                <a:latin typeface="Arial" panose="020B0604020202020204" pitchFamily="34" charset="0"/>
                <a:cs typeface="Arial" panose="020B0604020202020204" pitchFamily="34" charset="0"/>
              </a:rPr>
              <a:t>Positive </a:t>
            </a:r>
            <a:r>
              <a:rPr lang="en-US" sz="2400" dirty="0" smtClean="0">
                <a:solidFill>
                  <a:schemeClr val="tx1">
                    <a:lumMod val="85000"/>
                    <a:lumOff val="15000"/>
                  </a:schemeClr>
                </a:solidFill>
                <a:latin typeface="Arial" panose="020B0604020202020204" pitchFamily="34" charset="0"/>
                <a:cs typeface="Arial" panose="020B0604020202020204" pitchFamily="34" charset="0"/>
              </a:rPr>
              <a:t>pressure displacement </a:t>
            </a:r>
            <a:r>
              <a:rPr lang="en-US" sz="2400" dirty="0">
                <a:solidFill>
                  <a:schemeClr val="tx1">
                    <a:lumMod val="85000"/>
                    <a:lumOff val="15000"/>
                  </a:schemeClr>
                </a:solidFill>
                <a:latin typeface="Arial" panose="020B0604020202020204" pitchFamily="34" charset="0"/>
                <a:cs typeface="Arial" panose="020B0604020202020204" pitchFamily="34" charset="0"/>
              </a:rPr>
              <a:t>pump</a:t>
            </a:r>
          </a:p>
          <a:p>
            <a:pPr eaLnBrk="1" hangingPunct="1">
              <a:lnSpc>
                <a:spcPct val="80000"/>
              </a:lnSpc>
            </a:pPr>
            <a:r>
              <a:rPr lang="en-US" sz="2400" dirty="0">
                <a:solidFill>
                  <a:schemeClr val="tx1">
                    <a:lumMod val="85000"/>
                    <a:lumOff val="15000"/>
                  </a:schemeClr>
                </a:solidFill>
                <a:latin typeface="Arial" panose="020B0604020202020204" pitchFamily="34" charset="0"/>
                <a:cs typeface="Arial" panose="020B0604020202020204" pitchFamily="34" charset="0"/>
              </a:rPr>
              <a:t>Silicone </a:t>
            </a:r>
            <a:r>
              <a:rPr lang="en-US" sz="2400" dirty="0" smtClean="0">
                <a:solidFill>
                  <a:schemeClr val="tx1">
                    <a:lumMod val="85000"/>
                    <a:lumOff val="15000"/>
                  </a:schemeClr>
                </a:solidFill>
                <a:latin typeface="Arial" panose="020B0604020202020204" pitchFamily="34" charset="0"/>
                <a:cs typeface="Arial" panose="020B0604020202020204" pitchFamily="34" charset="0"/>
              </a:rPr>
              <a:t>tubing for </a:t>
            </a:r>
            <a:r>
              <a:rPr lang="en-US" sz="2400" dirty="0">
                <a:solidFill>
                  <a:schemeClr val="tx1">
                    <a:lumMod val="85000"/>
                    <a:lumOff val="15000"/>
                  </a:schemeClr>
                </a:solidFill>
                <a:latin typeface="Arial" panose="020B0604020202020204" pitchFamily="34" charset="0"/>
                <a:cs typeface="Arial" panose="020B0604020202020204" pitchFamily="34" charset="0"/>
              </a:rPr>
              <a:t>gas exchange</a:t>
            </a:r>
          </a:p>
          <a:p>
            <a:pPr eaLnBrk="1" hangingPunct="1">
              <a:lnSpc>
                <a:spcPct val="80000"/>
              </a:lnSpc>
            </a:pPr>
            <a:r>
              <a:rPr lang="en-US" sz="2400" dirty="0">
                <a:solidFill>
                  <a:schemeClr val="tx1">
                    <a:lumMod val="85000"/>
                    <a:lumOff val="15000"/>
                  </a:schemeClr>
                </a:solidFill>
                <a:latin typeface="Arial" panose="020B0604020202020204" pitchFamily="34" charset="0"/>
                <a:cs typeface="Arial" panose="020B0604020202020204" pitchFamily="34" charset="0"/>
              </a:rPr>
              <a:t>Closed, bio-safe system</a:t>
            </a:r>
          </a:p>
        </p:txBody>
      </p:sp>
      <p:pic>
        <p:nvPicPr>
          <p:cNvPr id="25602" name="Picture 5"/>
          <p:cNvPicPr>
            <a:picLocks noGrp="1" noChangeAspect="1" noChangeArrowheads="1"/>
          </p:cNvPicPr>
          <p:nvPr>
            <p:ph idx="4294967295"/>
          </p:nvPr>
        </p:nvPicPr>
        <p:blipFill>
          <a:blip r:embed="rId3" cstate="print"/>
          <a:srcRect/>
          <a:stretch>
            <a:fillRect/>
          </a:stretch>
        </p:blipFill>
        <p:spPr>
          <a:xfrm>
            <a:off x="1771650" y="609600"/>
            <a:ext cx="5600700" cy="338807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3">
                                            <p:txEl>
                                              <p:pRg st="1" end="1"/>
                                            </p:txEl>
                                          </p:spTgt>
                                        </p:tgtEl>
                                        <p:attrNameLst>
                                          <p:attrName>style.visibility</p:attrName>
                                        </p:attrNameLst>
                                      </p:cBhvr>
                                      <p:to>
                                        <p:strVal val="visible"/>
                                      </p:to>
                                    </p:set>
                                    <p:animEffect transition="in" filter="fade">
                                      <p:cBhvr>
                                        <p:cTn id="7" dur="500"/>
                                        <p:tgtEl>
                                          <p:spTgt spid="2560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603">
                                            <p:txEl>
                                              <p:pRg st="2" end="2"/>
                                            </p:txEl>
                                          </p:spTgt>
                                        </p:tgtEl>
                                        <p:attrNameLst>
                                          <p:attrName>style.visibility</p:attrName>
                                        </p:attrNameLst>
                                      </p:cBhvr>
                                      <p:to>
                                        <p:strVal val="visible"/>
                                      </p:to>
                                    </p:set>
                                    <p:animEffect transition="in" filter="fade">
                                      <p:cBhvr>
                                        <p:cTn id="12" dur="500"/>
                                        <p:tgtEl>
                                          <p:spTgt spid="2560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603">
                                            <p:txEl>
                                              <p:pRg st="3" end="3"/>
                                            </p:txEl>
                                          </p:spTgt>
                                        </p:tgtEl>
                                        <p:attrNameLst>
                                          <p:attrName>style.visibility</p:attrName>
                                        </p:attrNameLst>
                                      </p:cBhvr>
                                      <p:to>
                                        <p:strVal val="visible"/>
                                      </p:to>
                                    </p:set>
                                    <p:animEffect transition="in" filter="fade">
                                      <p:cBhvr>
                                        <p:cTn id="17" dur="500"/>
                                        <p:tgtEl>
                                          <p:spTgt spid="256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GE Theme Colors">
      <a:dk1>
        <a:srgbClr val="575757"/>
      </a:dk1>
      <a:lt1>
        <a:sysClr val="window" lastClr="FFFFFF"/>
      </a:lt1>
      <a:dk2>
        <a:srgbClr val="005CB9"/>
      </a:dk2>
      <a:lt2>
        <a:srgbClr val="E9E9E9"/>
      </a:lt2>
      <a:accent1>
        <a:srgbClr val="3693F8"/>
      </a:accent1>
      <a:accent2>
        <a:srgbClr val="00366E"/>
      </a:accent2>
      <a:accent3>
        <a:srgbClr val="46AD00"/>
      </a:accent3>
      <a:accent4>
        <a:srgbClr val="1D5F11"/>
      </a:accent4>
      <a:accent5>
        <a:srgbClr val="75D835"/>
      </a:accent5>
      <a:accent6>
        <a:srgbClr val="841225"/>
      </a:accent6>
      <a:hlink>
        <a:srgbClr val="005CBA"/>
      </a:hlink>
      <a:folHlink>
        <a:srgbClr val="005CB9"/>
      </a:folHlink>
    </a:clrScheme>
    <a:fontScheme name="GE Inspira Pitch 2014">
      <a:majorFont>
        <a:latin typeface="GE Inspira Pitch"/>
        <a:ea typeface=""/>
        <a:cs typeface=""/>
      </a:majorFont>
      <a:minorFont>
        <a:latin typeface="GE Inspira Pitch"/>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2000" dirty="0" smtClean="0"/>
        </a:defPPr>
      </a:lstStyle>
    </a:txDef>
  </a:objectDefaults>
  <a:extraClrSchemeLst/>
</a:theme>
</file>

<file path=ppt/theme/theme3.xml><?xml version="1.0" encoding="utf-8"?>
<a:theme xmlns:a="http://schemas.openxmlformats.org/drawingml/2006/main" name="1_Blank">
  <a:themeElements>
    <a:clrScheme name="GE Theme Colors">
      <a:dk1>
        <a:srgbClr val="575757"/>
      </a:dk1>
      <a:lt1>
        <a:sysClr val="window" lastClr="FFFFFF"/>
      </a:lt1>
      <a:dk2>
        <a:srgbClr val="005CB9"/>
      </a:dk2>
      <a:lt2>
        <a:srgbClr val="E9E9E9"/>
      </a:lt2>
      <a:accent1>
        <a:srgbClr val="3693F8"/>
      </a:accent1>
      <a:accent2>
        <a:srgbClr val="00366E"/>
      </a:accent2>
      <a:accent3>
        <a:srgbClr val="46AD00"/>
      </a:accent3>
      <a:accent4>
        <a:srgbClr val="1D5F11"/>
      </a:accent4>
      <a:accent5>
        <a:srgbClr val="75D835"/>
      </a:accent5>
      <a:accent6>
        <a:srgbClr val="841225"/>
      </a:accent6>
      <a:hlink>
        <a:srgbClr val="005CBA"/>
      </a:hlink>
      <a:folHlink>
        <a:srgbClr val="005CB9"/>
      </a:folHlink>
    </a:clrScheme>
    <a:fontScheme name="GE Inspira Pitch 2014">
      <a:majorFont>
        <a:latin typeface="GE Inspira Pitch"/>
        <a:ea typeface=""/>
        <a:cs typeface=""/>
      </a:majorFont>
      <a:minorFont>
        <a:latin typeface="GE Inspira Pitch"/>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2000" dirty="0" smtClean="0"/>
        </a:defPPr>
      </a:lstStyle>
    </a:tx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13156</TotalTime>
  <Words>1831</Words>
  <Application>Microsoft Office PowerPoint</Application>
  <PresentationFormat>On-screen Show (4:3)</PresentationFormat>
  <Paragraphs>268</Paragraphs>
  <Slides>42</Slides>
  <Notes>26</Notes>
  <HiddenSlides>0</HiddenSlides>
  <MMClips>0</MMClips>
  <ScaleCrop>false</ScaleCrop>
  <HeadingPairs>
    <vt:vector size="4" baseType="variant">
      <vt:variant>
        <vt:lpstr>Theme</vt:lpstr>
      </vt:variant>
      <vt:variant>
        <vt:i4>3</vt:i4>
      </vt:variant>
      <vt:variant>
        <vt:lpstr>Slide Titles</vt:lpstr>
      </vt:variant>
      <vt:variant>
        <vt:i4>42</vt:i4>
      </vt:variant>
    </vt:vector>
  </HeadingPairs>
  <TitlesOfParts>
    <vt:vector size="45" baseType="lpstr">
      <vt:lpstr>Office Theme</vt:lpstr>
      <vt:lpstr>Blank</vt:lpstr>
      <vt:lpstr>1_Blank</vt:lpstr>
      <vt:lpstr>PowerPoint Presentation</vt:lpstr>
      <vt:lpstr>PowerPoint Presentation</vt:lpstr>
      <vt:lpstr>PowerPoint Presentation</vt:lpstr>
      <vt:lpstr>PowerPoint Presentation</vt:lpstr>
      <vt:lpstr>PowerPoint Presentation</vt:lpstr>
      <vt:lpstr>Hollow Fiber Culture of CHO Cells,  pH Changes</vt:lpstr>
      <vt:lpstr>Hollow Fiber:  How it works</vt:lpstr>
      <vt:lpstr>HF Culture of Lymphocytes</vt:lpstr>
      <vt:lpstr>PowerPoint Presentation</vt:lpstr>
      <vt:lpstr>PowerPoint Presentation</vt:lpstr>
      <vt:lpstr>In the Laboratory</vt:lpstr>
      <vt:lpstr>Working with the cartridge</vt:lpstr>
      <vt:lpstr>HF Applications</vt:lpstr>
      <vt:lpstr>PowerPoint Presentation</vt:lpstr>
      <vt:lpstr>Advantages of Hollow Fiber Cell Culture </vt:lpstr>
      <vt:lpstr>CDM-HD Serum Replacement </vt:lpstr>
      <vt:lpstr>Mab Production using CDM-HD </vt:lpstr>
      <vt:lpstr>Recombinant Protein Production </vt:lpstr>
      <vt:lpstr>Journal of Biological Chemistry, Sept 2007 </vt:lpstr>
      <vt:lpstr>Raw Harvests from DG44 CHO Cell Line </vt:lpstr>
      <vt:lpstr> Stable Cytokine Production in HFBR  Over 5 Months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FiberCell Systems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Cadwell</dc:creator>
  <cp:lastModifiedBy>r</cp:lastModifiedBy>
  <cp:revision>414</cp:revision>
  <dcterms:created xsi:type="dcterms:W3CDTF">2008-09-11T12:47:21Z</dcterms:created>
  <dcterms:modified xsi:type="dcterms:W3CDTF">2018-06-20T14:19:23Z</dcterms:modified>
</cp:coreProperties>
</file>