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8" r:id="rId1"/>
    <p:sldMasterId id="2147483850" r:id="rId2"/>
    <p:sldMasterId id="2147483886" r:id="rId3"/>
  </p:sldMasterIdLst>
  <p:notesMasterIdLst>
    <p:notesMasterId r:id="rId38"/>
  </p:notesMasterIdLst>
  <p:handoutMasterIdLst>
    <p:handoutMasterId r:id="rId39"/>
  </p:handoutMasterIdLst>
  <p:sldIdLst>
    <p:sldId id="388" r:id="rId4"/>
    <p:sldId id="417" r:id="rId5"/>
    <p:sldId id="418" r:id="rId6"/>
    <p:sldId id="419" r:id="rId7"/>
    <p:sldId id="420"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421" r:id="rId32"/>
    <p:sldId id="422" r:id="rId33"/>
    <p:sldId id="423" r:id="rId34"/>
    <p:sldId id="424" r:id="rId35"/>
    <p:sldId id="425" r:id="rId36"/>
    <p:sldId id="416"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07"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07"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07"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07"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DFC2"/>
    <a:srgbClr val="00A8B5"/>
    <a:srgbClr val="008BB4"/>
    <a:srgbClr val="9FE8FF"/>
    <a:srgbClr val="AEF0EE"/>
    <a:srgbClr val="D3DEDF"/>
    <a:srgbClr val="EEF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00" autoAdjust="0"/>
  </p:normalViewPr>
  <p:slideViewPr>
    <p:cSldViewPr>
      <p:cViewPr varScale="1">
        <p:scale>
          <a:sx n="110" d="100"/>
          <a:sy n="110" d="100"/>
        </p:scale>
        <p:origin x="-1560" y="-96"/>
      </p:cViewPr>
      <p:guideLst>
        <p:guide orient="horz" pos="3936"/>
        <p:guide pos="2880"/>
      </p:guideLst>
    </p:cSldViewPr>
  </p:slideViewPr>
  <p:outlineViewPr>
    <p:cViewPr>
      <p:scale>
        <a:sx n="33" d="100"/>
        <a:sy n="33" d="100"/>
      </p:scale>
      <p:origin x="0" y="4528"/>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24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24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24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235D801-6E0F-4B0C-A058-DF611F57EDFC}" type="slidenum">
              <a:rPr lang="en-US"/>
              <a:pPr/>
              <a:t>‹#›</a:t>
            </a:fld>
            <a:endParaRPr lang="en-US"/>
          </a:p>
        </p:txBody>
      </p:sp>
    </p:spTree>
    <p:extLst>
      <p:ext uri="{BB962C8B-B14F-4D97-AF65-F5344CB8AC3E}">
        <p14:creationId xmlns:p14="http://schemas.microsoft.com/office/powerpoint/2010/main" val="281680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5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5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9C789B5-6972-4EE6-AEF9-E8405883AD6F}" type="slidenum">
              <a:rPr lang="en-US"/>
              <a:pPr/>
              <a:t>‹#›</a:t>
            </a:fld>
            <a:endParaRPr lang="en-US"/>
          </a:p>
        </p:txBody>
      </p:sp>
    </p:spTree>
    <p:extLst>
      <p:ext uri="{BB962C8B-B14F-4D97-AF65-F5344CB8AC3E}">
        <p14:creationId xmlns:p14="http://schemas.microsoft.com/office/powerpoint/2010/main" val="1069699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p:cNvSpPr>
          <p:nvPr>
            <p:ph type="sldImg"/>
          </p:nvPr>
        </p:nvSpPr>
        <p:spPr>
          <a:ln/>
        </p:spPr>
      </p:sp>
      <p:sp>
        <p:nvSpPr>
          <p:cNvPr id="6147" name="Notes Placeholder 2"/>
          <p:cNvSpPr>
            <a:spLocks noGrp="1"/>
          </p:cNvSpPr>
          <p:nvPr>
            <p:ph type="body" idx="1"/>
          </p:nvPr>
        </p:nvSpPr>
        <p:spPr>
          <a:noFill/>
          <a:ln/>
        </p:spPr>
        <p:txBody>
          <a:bodyPr/>
          <a:lstStyle/>
          <a:p>
            <a:r>
              <a:rPr lang="en-US">
                <a:latin typeface="Times" pitchFamily="-107" charset="0"/>
              </a:rPr>
              <a:t>FiberCell Systems, the only supplier of laboratory scale hollow fiber bioreactor systems since 2001</a:t>
            </a:r>
          </a:p>
        </p:txBody>
      </p:sp>
      <p:sp>
        <p:nvSpPr>
          <p:cNvPr id="6148" name="Slide Number Placeholder 3"/>
          <p:cNvSpPr>
            <a:spLocks noGrp="1"/>
          </p:cNvSpPr>
          <p:nvPr>
            <p:ph type="sldNum" sz="quarter" idx="5"/>
          </p:nvPr>
        </p:nvSpPr>
        <p:spPr>
          <a:noFill/>
        </p:spPr>
        <p:txBody>
          <a:bodyPr/>
          <a:lstStyle/>
          <a:p>
            <a:fld id="{437FC315-FD47-42E4-A5EA-50D3D13384BF}" type="slidenum">
              <a:rPr lang="en-US"/>
              <a:pPr/>
              <a:t>1</a:t>
            </a:fld>
            <a:endParaRPr lang="en-US"/>
          </a:p>
        </p:txBody>
      </p:sp>
    </p:spTree>
    <p:extLst>
      <p:ext uri="{BB962C8B-B14F-4D97-AF65-F5344CB8AC3E}">
        <p14:creationId xmlns:p14="http://schemas.microsoft.com/office/powerpoint/2010/main" val="273639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a:latin typeface="Times" pitchFamily="-107" charset="0"/>
              </a:rPr>
              <a:t>Culturing in a hollow fiber bioreactor</a:t>
            </a:r>
            <a:r>
              <a:rPr lang="en-US" baseline="0" dirty="0">
                <a:latin typeface="Times" pitchFamily="-107" charset="0"/>
              </a:rPr>
              <a:t> is the most in vivo like way to grow cells.</a:t>
            </a:r>
            <a:endParaRPr lang="en-US" dirty="0">
              <a:latin typeface="Times" pitchFamily="-107" charset="0"/>
            </a:endParaRPr>
          </a:p>
        </p:txBody>
      </p:sp>
      <p:sp>
        <p:nvSpPr>
          <p:cNvPr id="36868" name="Slide Number Placeholder 3"/>
          <p:cNvSpPr>
            <a:spLocks noGrp="1"/>
          </p:cNvSpPr>
          <p:nvPr>
            <p:ph type="sldNum" sz="quarter" idx="5"/>
          </p:nvPr>
        </p:nvSpPr>
        <p:spPr>
          <a:noFill/>
        </p:spPr>
        <p:txBody>
          <a:bodyPr/>
          <a:lstStyle/>
          <a:p>
            <a:fld id="{3CBB5868-8A98-4E34-92D0-104664116C9D}" type="slidenum">
              <a:rPr lang="en-US"/>
              <a:pPr/>
              <a:t>13</a:t>
            </a:fld>
            <a:endParaRPr lang="en-US"/>
          </a:p>
        </p:txBody>
      </p:sp>
    </p:spTree>
    <p:extLst>
      <p:ext uri="{BB962C8B-B14F-4D97-AF65-F5344CB8AC3E}">
        <p14:creationId xmlns:p14="http://schemas.microsoft.com/office/powerpoint/2010/main" val="54984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latin typeface="Times" pitchFamily="-107" charset="0"/>
              </a:rPr>
              <a:t>Cells densely populated in </a:t>
            </a:r>
            <a:r>
              <a:rPr lang="en-US" dirty="0" err="1">
                <a:latin typeface="Times" pitchFamily="-107" charset="0"/>
              </a:rPr>
              <a:t>FiberCell</a:t>
            </a:r>
            <a:r>
              <a:rPr lang="en-US" dirty="0">
                <a:latin typeface="Times" pitchFamily="-107" charset="0"/>
              </a:rPr>
              <a:t> Systems hollow fiber bioreactor.  When harvesting</a:t>
            </a:r>
            <a:r>
              <a:rPr lang="en-US" baseline="0" dirty="0">
                <a:latin typeface="Times" pitchFamily="-107" charset="0"/>
              </a:rPr>
              <a:t> it is not unusual to collect a 1-5 ml pellet.  The cells at the end of the cartridge are viable due to the high gross filtration rate of the fibers.</a:t>
            </a:r>
            <a:endParaRPr lang="en-US" dirty="0">
              <a:latin typeface="Times" pitchFamily="-107" charset="0"/>
            </a:endParaRPr>
          </a:p>
        </p:txBody>
      </p:sp>
    </p:spTree>
    <p:extLst>
      <p:ext uri="{BB962C8B-B14F-4D97-AF65-F5344CB8AC3E}">
        <p14:creationId xmlns:p14="http://schemas.microsoft.com/office/powerpoint/2010/main" val="76466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Embryoid</a:t>
            </a:r>
            <a:r>
              <a:rPr lang="en-US" dirty="0"/>
              <a:t> bodies as also observed, highly reactive with CD102</a:t>
            </a:r>
          </a:p>
        </p:txBody>
      </p:sp>
      <p:sp>
        <p:nvSpPr>
          <p:cNvPr id="4" name="Slide Number Placeholder 3"/>
          <p:cNvSpPr>
            <a:spLocks noGrp="1"/>
          </p:cNvSpPr>
          <p:nvPr>
            <p:ph type="sldNum" sz="quarter" idx="10"/>
          </p:nvPr>
        </p:nvSpPr>
        <p:spPr/>
        <p:txBody>
          <a:bodyPr/>
          <a:lstStyle/>
          <a:p>
            <a:fld id="{19C789B5-6972-4EE6-AEF9-E8405883AD6F}" type="slidenum">
              <a:rPr lang="en-US" smtClean="0"/>
              <a:pPr/>
              <a:t>24</a:t>
            </a:fld>
            <a:endParaRPr lang="en-US"/>
          </a:p>
        </p:txBody>
      </p:sp>
    </p:spTree>
    <p:extLst>
      <p:ext uri="{BB962C8B-B14F-4D97-AF65-F5344CB8AC3E}">
        <p14:creationId xmlns:p14="http://schemas.microsoft.com/office/powerpoint/2010/main" val="111085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a:latin typeface="Times" pitchFamily="-107" charset="0"/>
            </a:endParaRPr>
          </a:p>
        </p:txBody>
      </p:sp>
      <p:sp>
        <p:nvSpPr>
          <p:cNvPr id="82948" name="Slide Number Placeholder 3"/>
          <p:cNvSpPr>
            <a:spLocks noGrp="1"/>
          </p:cNvSpPr>
          <p:nvPr>
            <p:ph type="sldNum" sz="quarter" idx="5"/>
          </p:nvPr>
        </p:nvSpPr>
        <p:spPr>
          <a:noFill/>
        </p:spPr>
        <p:txBody>
          <a:bodyPr/>
          <a:lstStyle/>
          <a:p>
            <a:fld id="{765F043D-CE2A-46C6-B633-207655069F92}" type="slidenum">
              <a:rPr lang="en-US"/>
              <a:pPr/>
              <a:t>27</a:t>
            </a:fld>
            <a:endParaRPr lang="en-US"/>
          </a:p>
        </p:txBody>
      </p:sp>
    </p:spTree>
    <p:extLst>
      <p:ext uri="{BB962C8B-B14F-4D97-AF65-F5344CB8AC3E}">
        <p14:creationId xmlns:p14="http://schemas.microsoft.com/office/powerpoint/2010/main" val="51019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pPr eaLnBrk="1" hangingPunct="1"/>
            <a:r>
              <a:rPr lang="en-US" dirty="0">
                <a:latin typeface="Times" pitchFamily="-107" charset="0"/>
              </a:rPr>
              <a:t>Scale up options are all based upon surface area increases but the cells are still bound to a non-porous plastic surface. Larger scale systems rely upon micro-carriers or some other sort of non-porous support or the adaptation of the cells to suspension culture using specialty mediums.  The culture of</a:t>
            </a:r>
            <a:r>
              <a:rPr lang="en-US" baseline="0" dirty="0">
                <a:latin typeface="Times" pitchFamily="-107" charset="0"/>
              </a:rPr>
              <a:t> cells under these conditions are non-physiologic.</a:t>
            </a:r>
            <a:endParaRPr lang="en-US" dirty="0">
              <a:latin typeface="Times" pitchFamily="-107" charset="0"/>
            </a:endParaRPr>
          </a:p>
        </p:txBody>
      </p:sp>
      <p:sp>
        <p:nvSpPr>
          <p:cNvPr id="10244" name="Slide Number Placeholder 3"/>
          <p:cNvSpPr>
            <a:spLocks noGrp="1"/>
          </p:cNvSpPr>
          <p:nvPr>
            <p:ph type="sldNum" sz="quarter" idx="5"/>
          </p:nvPr>
        </p:nvSpPr>
        <p:spPr>
          <a:noFill/>
        </p:spPr>
        <p:txBody>
          <a:bodyPr/>
          <a:lstStyle/>
          <a:p>
            <a:fld id="{E9F4136E-44C5-486D-8AFF-E6DBCADE72A4}" type="slidenum">
              <a:rPr lang="en-US"/>
              <a:pPr/>
              <a:t>3</a:t>
            </a:fld>
            <a:endParaRPr lang="en-US"/>
          </a:p>
        </p:txBody>
      </p:sp>
    </p:spTree>
    <p:extLst>
      <p:ext uri="{BB962C8B-B14F-4D97-AF65-F5344CB8AC3E}">
        <p14:creationId xmlns:p14="http://schemas.microsoft.com/office/powerpoint/2010/main" val="326879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dirty="0">
                <a:latin typeface="Times" pitchFamily="-107" charset="0"/>
              </a:rPr>
              <a:t>Feast or famine cycle. The cells are exposed to constantly changing conditions with their optimum conditions for protein and antibody production being only a small part of this cycle. Just when things get good it is time to split the cells and start the process all over again.</a:t>
            </a:r>
          </a:p>
        </p:txBody>
      </p:sp>
      <p:sp>
        <p:nvSpPr>
          <p:cNvPr id="12292" name="Slide Number Placeholder 3"/>
          <p:cNvSpPr>
            <a:spLocks noGrp="1"/>
          </p:cNvSpPr>
          <p:nvPr>
            <p:ph type="sldNum" sz="quarter" idx="5"/>
          </p:nvPr>
        </p:nvSpPr>
        <p:spPr>
          <a:noFill/>
        </p:spPr>
        <p:txBody>
          <a:bodyPr/>
          <a:lstStyle/>
          <a:p>
            <a:fld id="{0C868A6C-FF93-41DA-8220-826AA8E82D77}" type="slidenum">
              <a:rPr lang="en-US"/>
              <a:pPr/>
              <a:t>4</a:t>
            </a:fld>
            <a:endParaRPr lang="en-US"/>
          </a:p>
        </p:txBody>
      </p:sp>
    </p:spTree>
    <p:extLst>
      <p:ext uri="{BB962C8B-B14F-4D97-AF65-F5344CB8AC3E}">
        <p14:creationId xmlns:p14="http://schemas.microsoft.com/office/powerpoint/2010/main" val="427320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eaLnBrk="1" hangingPunct="1"/>
            <a:r>
              <a:rPr lang="en-US" dirty="0">
                <a:latin typeface="Times" pitchFamily="-107" charset="0"/>
              </a:rPr>
              <a:t>Cells are sensitive to plating density. Since the nutrients come from the top down when cells reach confluence it is necessary to split the cells, otherwise the bottom layer does not receive oxygen and nutrients and the cells peel off and die.</a:t>
            </a:r>
          </a:p>
        </p:txBody>
      </p:sp>
      <p:sp>
        <p:nvSpPr>
          <p:cNvPr id="16388" name="Slide Number Placeholder 3"/>
          <p:cNvSpPr>
            <a:spLocks noGrp="1"/>
          </p:cNvSpPr>
          <p:nvPr>
            <p:ph type="sldNum" sz="quarter" idx="5"/>
          </p:nvPr>
        </p:nvSpPr>
        <p:spPr>
          <a:noFill/>
        </p:spPr>
        <p:txBody>
          <a:bodyPr/>
          <a:lstStyle/>
          <a:p>
            <a:fld id="{72B27C5C-A41E-4C2C-AB11-4E53BF8C3704}" type="slidenum">
              <a:rPr lang="en-US"/>
              <a:pPr/>
              <a:t>5</a:t>
            </a:fld>
            <a:endParaRPr lang="en-US"/>
          </a:p>
        </p:txBody>
      </p:sp>
    </p:spTree>
    <p:extLst>
      <p:ext uri="{BB962C8B-B14F-4D97-AF65-F5344CB8AC3E}">
        <p14:creationId xmlns:p14="http://schemas.microsoft.com/office/powerpoint/2010/main" val="343892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latin typeface="Times" pitchFamily="-107" charset="0"/>
              </a:rPr>
              <a:t>Cells densely populated in </a:t>
            </a:r>
            <a:r>
              <a:rPr lang="en-US" dirty="0" err="1">
                <a:latin typeface="Times" pitchFamily="-107" charset="0"/>
              </a:rPr>
              <a:t>FiberCell</a:t>
            </a:r>
            <a:r>
              <a:rPr lang="en-US" dirty="0">
                <a:latin typeface="Times" pitchFamily="-107" charset="0"/>
              </a:rPr>
              <a:t> Systems hollow fiber bioreactor.  When harvesting</a:t>
            </a:r>
            <a:r>
              <a:rPr lang="en-US" baseline="0" dirty="0">
                <a:latin typeface="Times" pitchFamily="-107" charset="0"/>
              </a:rPr>
              <a:t> it is not unusual to collect a 1-5 ml pellet.  The cells at the end of the cartridge are viable due to the high gross filtration rate of the fibers.</a:t>
            </a:r>
            <a:endParaRPr lang="en-US" dirty="0">
              <a:latin typeface="Times" pitchFamily="-107" charset="0"/>
            </a:endParaRPr>
          </a:p>
        </p:txBody>
      </p:sp>
    </p:spTree>
    <p:extLst>
      <p:ext uri="{BB962C8B-B14F-4D97-AF65-F5344CB8AC3E}">
        <p14:creationId xmlns:p14="http://schemas.microsoft.com/office/powerpoint/2010/main" val="354943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r>
              <a:rPr lang="en-US" dirty="0">
                <a:latin typeface="Times" pitchFamily="-107" charset="0"/>
              </a:rPr>
              <a:t>High gross filtration rate fiber used by </a:t>
            </a:r>
            <a:r>
              <a:rPr lang="en-US" dirty="0" err="1">
                <a:latin typeface="Times" pitchFamily="-107" charset="0"/>
              </a:rPr>
              <a:t>FiberCell</a:t>
            </a:r>
            <a:r>
              <a:rPr lang="en-US" dirty="0">
                <a:latin typeface="Times" pitchFamily="-107" charset="0"/>
              </a:rPr>
              <a:t> advances the technology over what was available in the past. This results rapid exchange of nutrients and waste products and renders the cells resistant to high levels of lactate.</a:t>
            </a:r>
          </a:p>
        </p:txBody>
      </p:sp>
      <p:sp>
        <p:nvSpPr>
          <p:cNvPr id="22532" name="Slide Number Placeholder 3"/>
          <p:cNvSpPr>
            <a:spLocks noGrp="1"/>
          </p:cNvSpPr>
          <p:nvPr>
            <p:ph type="sldNum" sz="quarter" idx="5"/>
          </p:nvPr>
        </p:nvSpPr>
        <p:spPr>
          <a:noFill/>
        </p:spPr>
        <p:txBody>
          <a:bodyPr/>
          <a:lstStyle/>
          <a:p>
            <a:fld id="{5F2B902C-0838-49A1-BE37-6E1779BB2418}" type="slidenum">
              <a:rPr lang="en-US"/>
              <a:pPr/>
              <a:t>8</a:t>
            </a:fld>
            <a:endParaRPr lang="en-US"/>
          </a:p>
        </p:txBody>
      </p:sp>
    </p:spTree>
    <p:extLst>
      <p:ext uri="{BB962C8B-B14F-4D97-AF65-F5344CB8AC3E}">
        <p14:creationId xmlns:p14="http://schemas.microsoft.com/office/powerpoint/2010/main" val="83225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r>
              <a:rPr lang="en-US" dirty="0">
                <a:latin typeface="Times" pitchFamily="-107" charset="0"/>
              </a:rPr>
              <a:t>Schematic of the cartridge system. </a:t>
            </a:r>
            <a:r>
              <a:rPr lang="en-US" dirty="0" err="1">
                <a:latin typeface="Times" pitchFamily="-107" charset="0"/>
              </a:rPr>
              <a:t>FiberCell</a:t>
            </a:r>
            <a:r>
              <a:rPr lang="en-US" dirty="0">
                <a:latin typeface="Times" pitchFamily="-107" charset="0"/>
              </a:rPr>
              <a:t> utilizes a proprietary positive pressure displacement pump system, a squishy pump, that uses two one way check valves and a piston to generate up to 140 </a:t>
            </a:r>
            <a:r>
              <a:rPr lang="en-US" dirty="0" err="1">
                <a:latin typeface="Times" pitchFamily="-107" charset="0"/>
              </a:rPr>
              <a:t>mls</a:t>
            </a:r>
            <a:r>
              <a:rPr lang="en-US" dirty="0">
                <a:latin typeface="Times" pitchFamily="-107" charset="0"/>
              </a:rPr>
              <a:t>/minute flow rate with no wear on the pump tubing. </a:t>
            </a:r>
            <a:r>
              <a:rPr lang="en-US" dirty="0" err="1">
                <a:latin typeface="Times" pitchFamily="-107" charset="0"/>
              </a:rPr>
              <a:t>Pulsatile</a:t>
            </a:r>
            <a:r>
              <a:rPr lang="en-US" dirty="0">
                <a:latin typeface="Times" pitchFamily="-107" charset="0"/>
              </a:rPr>
              <a:t> flow enhances</a:t>
            </a:r>
            <a:r>
              <a:rPr lang="en-US" baseline="0" dirty="0">
                <a:latin typeface="Times" pitchFamily="-107" charset="0"/>
              </a:rPr>
              <a:t> exchange across the fibers. </a:t>
            </a:r>
            <a:r>
              <a:rPr lang="en-US" dirty="0">
                <a:latin typeface="Times" pitchFamily="-107" charset="0"/>
              </a:rPr>
              <a:t>The system is totally sealed for bio-safety, making culture of pathogens easy,</a:t>
            </a:r>
          </a:p>
        </p:txBody>
      </p:sp>
      <p:sp>
        <p:nvSpPr>
          <p:cNvPr id="26628" name="Slide Number Placeholder 3"/>
          <p:cNvSpPr>
            <a:spLocks noGrp="1"/>
          </p:cNvSpPr>
          <p:nvPr>
            <p:ph type="sldNum" sz="quarter" idx="5"/>
          </p:nvPr>
        </p:nvSpPr>
        <p:spPr>
          <a:noFill/>
        </p:spPr>
        <p:txBody>
          <a:bodyPr/>
          <a:lstStyle/>
          <a:p>
            <a:fld id="{2E10EA59-8FD9-4ADF-8285-5C9B5BA67517}" type="slidenum">
              <a:rPr lang="en-US"/>
              <a:pPr/>
              <a:t>10</a:t>
            </a:fld>
            <a:endParaRPr lang="en-US"/>
          </a:p>
        </p:txBody>
      </p:sp>
    </p:spTree>
    <p:extLst>
      <p:ext uri="{BB962C8B-B14F-4D97-AF65-F5344CB8AC3E}">
        <p14:creationId xmlns:p14="http://schemas.microsoft.com/office/powerpoint/2010/main" val="231194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r>
              <a:rPr lang="en-US" dirty="0">
                <a:latin typeface="Times" pitchFamily="-107" charset="0"/>
              </a:rPr>
              <a:t>The </a:t>
            </a:r>
            <a:r>
              <a:rPr lang="en-US" dirty="0" err="1">
                <a:latin typeface="Times" pitchFamily="-107" charset="0"/>
              </a:rPr>
              <a:t>FiberCell</a:t>
            </a:r>
            <a:r>
              <a:rPr lang="en-US" dirty="0">
                <a:latin typeface="Times" pitchFamily="-107" charset="0"/>
              </a:rPr>
              <a:t> Duet pump utilizes a thin cord to pass through the door of the incubator. Gas and temperature is controlled by the incubator.</a:t>
            </a:r>
            <a:r>
              <a:rPr lang="en-US" baseline="0" dirty="0">
                <a:latin typeface="Times" pitchFamily="-107" charset="0"/>
              </a:rPr>
              <a:t>  Gas exchange takes place across the loop of silicone tubing at the back of the flow path.</a:t>
            </a:r>
            <a:endParaRPr lang="en-US" dirty="0">
              <a:latin typeface="Times" pitchFamily="-107" charset="0"/>
            </a:endParaRPr>
          </a:p>
        </p:txBody>
      </p:sp>
      <p:sp>
        <p:nvSpPr>
          <p:cNvPr id="32772" name="Slide Number Placeholder 3"/>
          <p:cNvSpPr>
            <a:spLocks noGrp="1"/>
          </p:cNvSpPr>
          <p:nvPr>
            <p:ph type="sldNum" sz="quarter" idx="5"/>
          </p:nvPr>
        </p:nvSpPr>
        <p:spPr>
          <a:noFill/>
        </p:spPr>
        <p:txBody>
          <a:bodyPr/>
          <a:lstStyle/>
          <a:p>
            <a:fld id="{8D80F74E-7EE1-45E7-B51C-CB28E4288655}" type="slidenum">
              <a:rPr lang="en-US"/>
              <a:pPr/>
              <a:t>11</a:t>
            </a:fld>
            <a:endParaRPr lang="en-US"/>
          </a:p>
        </p:txBody>
      </p:sp>
    </p:spTree>
    <p:extLst>
      <p:ext uri="{BB962C8B-B14F-4D97-AF65-F5344CB8AC3E}">
        <p14:creationId xmlns:p14="http://schemas.microsoft.com/office/powerpoint/2010/main" val="62901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dirty="0">
                <a:latin typeface="Times" pitchFamily="-107" charset="0"/>
              </a:rPr>
              <a:t>Easy to work with.  Always wear a lab coat and use good sterile technique.</a:t>
            </a:r>
          </a:p>
        </p:txBody>
      </p:sp>
      <p:sp>
        <p:nvSpPr>
          <p:cNvPr id="34820" name="Slide Number Placeholder 3"/>
          <p:cNvSpPr>
            <a:spLocks noGrp="1"/>
          </p:cNvSpPr>
          <p:nvPr>
            <p:ph type="sldNum" sz="quarter" idx="5"/>
          </p:nvPr>
        </p:nvSpPr>
        <p:spPr>
          <a:noFill/>
        </p:spPr>
        <p:txBody>
          <a:bodyPr/>
          <a:lstStyle/>
          <a:p>
            <a:fld id="{AAF4062D-1DD3-4FF2-B7EA-DEADE6B0D477}" type="slidenum">
              <a:rPr lang="en-US"/>
              <a:pPr/>
              <a:t>12</a:t>
            </a:fld>
            <a:endParaRPr lang="en-US"/>
          </a:p>
        </p:txBody>
      </p:sp>
    </p:spTree>
    <p:extLst>
      <p:ext uri="{BB962C8B-B14F-4D97-AF65-F5344CB8AC3E}">
        <p14:creationId xmlns:p14="http://schemas.microsoft.com/office/powerpoint/2010/main" val="222848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284F6F-9BA1-4338-8E53-1692ED06208F}"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21AB-C503-4112-89A4-89E646565C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4190999"/>
            <a:ext cx="6324600" cy="1066801"/>
          </a:xfrm>
        </p:spPr>
        <p:txBody>
          <a:bodyPr>
            <a:normAutofit/>
          </a:bodyPr>
          <a:lstStyle>
            <a:lvl1pPr algn="l">
              <a:defRPr sz="2800">
                <a:solidFill>
                  <a:schemeClr val="bg1"/>
                </a:solidFill>
              </a:defRPr>
            </a:lvl1pPr>
          </a:lstStyle>
          <a:p>
            <a:r>
              <a:rPr lang="en-US" dirty="0"/>
              <a:t>Click to edit Master title </a:t>
            </a:r>
            <a:r>
              <a:rPr lang="en-US" dirty="0" err="1"/>
              <a:t>styleClick</a:t>
            </a:r>
            <a:r>
              <a:rPr lang="en-US" dirty="0"/>
              <a:t> to edit Master title style</a:t>
            </a:r>
          </a:p>
        </p:txBody>
      </p:sp>
    </p:spTree>
    <p:extLst>
      <p:ext uri="{BB962C8B-B14F-4D97-AF65-F5344CB8AC3E}">
        <p14:creationId xmlns:p14="http://schemas.microsoft.com/office/powerpoint/2010/main" val="56920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34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541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74419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2563541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083761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886728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30271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lgn="l">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94A7-1493-4F17-85A0-D244537C70C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30709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2512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660178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9037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a:t>PClick</a:t>
            </a:r>
            <a:r>
              <a:rPr lang="en-US" dirty="0"/>
              <a:t> to edit Master title style</a:t>
            </a:r>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30066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87701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21729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475902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PClick</a:t>
            </a:r>
            <a:r>
              <a:rPr lang="en-US" dirty="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071298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023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9744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Tree>
    <p:extLst>
      <p:ext uri="{BB962C8B-B14F-4D97-AF65-F5344CB8AC3E}">
        <p14:creationId xmlns:p14="http://schemas.microsoft.com/office/powerpoint/2010/main" val="1056639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a:t>Click icon to add chart</a:t>
            </a:r>
          </a:p>
        </p:txBody>
      </p:sp>
    </p:spTree>
    <p:extLst>
      <p:ext uri="{BB962C8B-B14F-4D97-AF65-F5344CB8AC3E}">
        <p14:creationId xmlns:p14="http://schemas.microsoft.com/office/powerpoint/2010/main" val="339830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a:t>Click icon to add table</a:t>
            </a:r>
          </a:p>
        </p:txBody>
      </p:sp>
    </p:spTree>
    <p:extLst>
      <p:ext uri="{BB962C8B-B14F-4D97-AF65-F5344CB8AC3E}">
        <p14:creationId xmlns:p14="http://schemas.microsoft.com/office/powerpoint/2010/main" val="1003872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bg1"/>
                </a:solidFill>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92184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Title or Job Number | XX Month 201X</a:t>
            </a:r>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2110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186783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a:xfrm>
            <a:off x="379094" y="552450"/>
            <a:ext cx="8352156" cy="1021002"/>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3156148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128847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305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85065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a:t>Extra emphasis headline five lines maximum </a:t>
            </a:r>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APdditional</a:t>
            </a:r>
            <a:r>
              <a:rPr lang="en-US" dirty="0"/>
              <a:t> statement goes here</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41069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a:t>Click to add divider title</a:t>
            </a:r>
            <a:br>
              <a:rPr lang="en-US" dirty="0"/>
            </a:br>
            <a:r>
              <a:rPr lang="en-US" dirty="0"/>
              <a:t>two lines maximum</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022291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293884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670845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75617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4057531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172387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Gr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929017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259043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4137851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095753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010443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477932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078119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660972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785139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20882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793152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a:t>PClick</a:t>
            </a:r>
            <a:r>
              <a:rPr lang="en-US" dirty="0"/>
              <a:t> to edit Master title style</a:t>
            </a:r>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581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7" name="Rectangle 6"/>
          <p:cNvSpPr/>
          <p:nvPr userDrawn="1"/>
        </p:nvSpPr>
        <p:spPr>
          <a:xfrm>
            <a:off x="6776673" y="6291590"/>
            <a:ext cx="1906291" cy="253916"/>
          </a:xfrm>
          <a:prstGeom prst="rect">
            <a:avLst/>
          </a:prstGeom>
        </p:spPr>
        <p:txBody>
          <a:bodyPr wrap="none">
            <a:spAutoFit/>
          </a:bodyPr>
          <a:lstStyle/>
          <a:p>
            <a:r>
              <a:rPr lang="en-US" sz="1050" b="1" dirty="0">
                <a:solidFill>
                  <a:srgbClr val="008BB4"/>
                </a:solidFill>
                <a:latin typeface="Arial" panose="020B0604020202020204" pitchFamily="34" charset="0"/>
                <a:ea typeface="Libre Baskerville" charset="0"/>
                <a:cs typeface="Arial" panose="020B0604020202020204" pitchFamily="34" charset="0"/>
              </a:rPr>
              <a:t>www.fibercellsystems.com</a:t>
            </a:r>
            <a:endParaRPr lang="en-US" sz="1400" dirty="0">
              <a:solidFill>
                <a:srgbClr val="008BB4"/>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52158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27925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073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PClick</a:t>
            </a:r>
            <a:r>
              <a:rPr lang="en-US" dirty="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38011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93852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1009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Tree>
    <p:extLst>
      <p:ext uri="{BB962C8B-B14F-4D97-AF65-F5344CB8AC3E}">
        <p14:creationId xmlns:p14="http://schemas.microsoft.com/office/powerpoint/2010/main" val="3343972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a:t>Click icon to add chart</a:t>
            </a:r>
          </a:p>
        </p:txBody>
      </p:sp>
    </p:spTree>
    <p:extLst>
      <p:ext uri="{BB962C8B-B14F-4D97-AF65-F5344CB8AC3E}">
        <p14:creationId xmlns:p14="http://schemas.microsoft.com/office/powerpoint/2010/main" val="967640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a:t>Click icon to add table</a:t>
            </a:r>
          </a:p>
        </p:txBody>
      </p:sp>
    </p:spTree>
    <p:extLst>
      <p:ext uri="{BB962C8B-B14F-4D97-AF65-F5344CB8AC3E}">
        <p14:creationId xmlns:p14="http://schemas.microsoft.com/office/powerpoint/2010/main" val="1844867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76791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248400" y="6356350"/>
            <a:ext cx="2438400" cy="365125"/>
          </a:xfrm>
        </p:spPr>
        <p:txBody>
          <a:bodyPr/>
          <a:lstStyle/>
          <a:p>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7" name="Rectangle 6"/>
          <p:cNvSpPr/>
          <p:nvPr userDrawn="1"/>
        </p:nvSpPr>
        <p:spPr>
          <a:xfrm>
            <a:off x="6776673" y="6291590"/>
            <a:ext cx="1906291" cy="253916"/>
          </a:xfrm>
          <a:prstGeom prst="rect">
            <a:avLst/>
          </a:prstGeom>
        </p:spPr>
        <p:txBody>
          <a:bodyPr wrap="none">
            <a:spAutoFit/>
          </a:bodyPr>
          <a:lstStyle/>
          <a:p>
            <a:r>
              <a:rPr lang="en-US" sz="1050" b="1" dirty="0">
                <a:solidFill>
                  <a:srgbClr val="008BB4"/>
                </a:solidFill>
                <a:latin typeface="Arial" panose="020B0604020202020204" pitchFamily="34" charset="0"/>
                <a:ea typeface="Libre Baskerville" charset="0"/>
                <a:cs typeface="Arial" panose="020B0604020202020204" pitchFamily="34" charset="0"/>
              </a:rPr>
              <a:t>www.fibercellsystems.com</a:t>
            </a:r>
            <a:endParaRPr lang="en-US" sz="1400" dirty="0">
              <a:solidFill>
                <a:srgbClr val="008BB4"/>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457200" y="152400"/>
            <a:ext cx="8229600" cy="1143000"/>
          </a:xfrm>
        </p:spPr>
        <p:txBody>
          <a:bodyPr>
            <a:normAutofit/>
          </a:bodyPr>
          <a:lstStyle>
            <a:lvl1pPr algn="l">
              <a:defRPr lang="en-US" sz="3200" b="1" kern="1200" dirty="0">
                <a:solidFill>
                  <a:srgbClr val="008BB4"/>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0" name="Rectangle 9"/>
          <p:cNvSpPr/>
          <p:nvPr userDrawn="1"/>
        </p:nvSpPr>
        <p:spPr>
          <a:xfrm>
            <a:off x="567536"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Title or Job Number | XX Month 201X</a:t>
            </a:r>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7027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3417579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a:xfrm>
            <a:off x="379094" y="552450"/>
            <a:ext cx="8352156" cy="1021002"/>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1103470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2840450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6072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5699854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a:t>Extra emphasis headline five lines maximum </a:t>
            </a:r>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APdditional</a:t>
            </a:r>
            <a:r>
              <a:rPr lang="en-US" dirty="0"/>
              <a:t> statement goes here</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083573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a:t>Click to add divider title</a:t>
            </a:r>
            <a:br>
              <a:rPr lang="en-US" dirty="0"/>
            </a:br>
            <a:r>
              <a:rPr lang="en-US" dirty="0"/>
              <a:t>two lines maximum</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1517324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7035210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5535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80094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76212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81173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Gr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27608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154552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image" Target="../media/image3.w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image" Target="../media/image3.wmf"/><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theme" Target="../theme/theme3.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A68D5-832C-474A-8BEA-2880E0D423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982" r:id="rId12"/>
    <p:sldLayoutId id="2147483983" r:id="rId13"/>
    <p:sldLayoutId id="214748398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a:ea typeface="+mn-ea"/>
              </a:rPr>
              <a:t>Title or Job Number | XX Month 201X</a:t>
            </a: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2181825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Lst>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a:ea typeface="+mn-ea"/>
              </a:rPr>
              <a:t>Title or Job Number | XX Month 201X</a:t>
            </a: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9353824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 id="2147483920" r:id="rId34"/>
    <p:sldLayoutId id="2147483921" r:id="rId35"/>
  </p:sldLayoutIdLst>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pn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4464"/>
            <a:ext cx="10439400" cy="814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38200" y="4078219"/>
            <a:ext cx="10439400" cy="2855981"/>
          </a:xfrm>
          <a:prstGeom prst="rect">
            <a:avLst/>
          </a:prstGeom>
          <a:gradFill flip="none" rotWithShape="1">
            <a:gsLst>
              <a:gs pos="0">
                <a:srgbClr val="008BB4">
                  <a:shade val="30000"/>
                  <a:satMod val="115000"/>
                </a:srgbClr>
              </a:gs>
              <a:gs pos="50000">
                <a:srgbClr val="008BB4">
                  <a:shade val="67500"/>
                  <a:satMod val="115000"/>
                </a:srgbClr>
              </a:gs>
              <a:gs pos="100000">
                <a:srgbClr val="008BB4">
                  <a:shade val="100000"/>
                  <a:satMod val="115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gradFill flip="none" rotWithShape="1">
                <a:gsLst>
                  <a:gs pos="0">
                    <a:srgbClr val="008BB4">
                      <a:shade val="30000"/>
                      <a:satMod val="115000"/>
                    </a:srgbClr>
                  </a:gs>
                  <a:gs pos="50000">
                    <a:srgbClr val="008BB4">
                      <a:shade val="67500"/>
                      <a:satMod val="115000"/>
                    </a:srgbClr>
                  </a:gs>
                  <a:gs pos="100000">
                    <a:srgbClr val="008BB4">
                      <a:shade val="100000"/>
                      <a:satMod val="115000"/>
                    </a:srgbClr>
                  </a:gs>
                </a:gsLst>
                <a:lin ang="5400000" scaled="1"/>
                <a:tileRect/>
              </a:gra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49" y="3305551"/>
            <a:ext cx="2450795" cy="580649"/>
          </a:xfrm>
          <a:prstGeom prst="rect">
            <a:avLst/>
          </a:prstGeom>
        </p:spPr>
      </p:pic>
      <p:sp>
        <p:nvSpPr>
          <p:cNvPr id="11" name="Title 1"/>
          <p:cNvSpPr txBox="1">
            <a:spLocks/>
          </p:cNvSpPr>
          <p:nvPr/>
        </p:nvSpPr>
        <p:spPr>
          <a:xfrm>
            <a:off x="332999" y="4461152"/>
            <a:ext cx="5305801" cy="1177648"/>
          </a:xfrm>
          <a:prstGeom prst="rect">
            <a:avLst/>
          </a:prstGeom>
          <a:effectLst>
            <a:outerShdw blurRad="50800" dist="38100" dir="5400000" algn="t" rotWithShape="0">
              <a:prstClr val="black">
                <a:alpha val="24000"/>
              </a:prstClr>
            </a:outerShdw>
          </a:effectLst>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chemeClr val="bg1"/>
                </a:solidFill>
                <a:latin typeface="Arial" panose="020B0604020202020204" pitchFamily="34" charset="0"/>
                <a:cs typeface="Arial" panose="020B0604020202020204" pitchFamily="34" charset="0"/>
              </a:rPr>
              <a:t>Production of Exosomes and Culture of Stem Cells in Hollow Fiber Bioreactors</a:t>
            </a:r>
            <a:endParaRPr lang="en-US" sz="3000" b="1" dirty="0">
              <a:solidFill>
                <a:schemeClr val="bg1"/>
              </a:solidFill>
              <a:latin typeface="Arial" panose="020B0604020202020204" pitchFamily="34" charset="0"/>
              <a:ea typeface="Open Sans" charset="0"/>
              <a:cs typeface="Arial" panose="020B0604020202020204" pitchFamily="34" charset="0"/>
            </a:endParaRPr>
          </a:p>
        </p:txBody>
      </p:sp>
      <p:sp>
        <p:nvSpPr>
          <p:cNvPr id="12" name="Subtitle 2"/>
          <p:cNvSpPr txBox="1">
            <a:spLocks/>
          </p:cNvSpPr>
          <p:nvPr/>
        </p:nvSpPr>
        <p:spPr>
          <a:xfrm>
            <a:off x="332997" y="6006277"/>
            <a:ext cx="8506201"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smtClean="0">
                <a:solidFill>
                  <a:schemeClr val="bg1"/>
                </a:solidFill>
                <a:latin typeface="Arial" panose="020B0604020202020204" pitchFamily="34" charset="0"/>
                <a:ea typeface="Libre Baskerville" charset="0"/>
                <a:cs typeface="Arial" panose="020B0604020202020204" pitchFamily="34" charset="0"/>
              </a:rPr>
              <a:t>By John J. S. Cadwell</a:t>
            </a:r>
            <a:endParaRPr lang="en-US" sz="1400" b="1" dirty="0">
              <a:solidFill>
                <a:schemeClr val="bg1"/>
              </a:solidFill>
              <a:latin typeface="Arial" panose="020B0604020202020204" pitchFamily="34" charset="0"/>
              <a:ea typeface="Libre Baskerville" charset="0"/>
              <a:cs typeface="Arial" panose="020B0604020202020204" pitchFamily="34" charset="0"/>
            </a:endParaRPr>
          </a:p>
        </p:txBody>
      </p:sp>
      <p:sp>
        <p:nvSpPr>
          <p:cNvPr id="13" name="Rectangle 12"/>
          <p:cNvSpPr/>
          <p:nvPr/>
        </p:nvSpPr>
        <p:spPr>
          <a:xfrm>
            <a:off x="440531" y="579205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704975" y="5943600"/>
            <a:ext cx="3125599" cy="369332"/>
          </a:xfrm>
          <a:prstGeom prst="rect">
            <a:avLst/>
          </a:prstGeom>
        </p:spPr>
        <p:txBody>
          <a:bodyPr wrap="none">
            <a:spAutoFit/>
          </a:bodyPr>
          <a:lstStyle/>
          <a:p>
            <a:r>
              <a:rPr lang="en-US" sz="1800" b="1" dirty="0">
                <a:solidFill>
                  <a:srgbClr val="9FE8FF"/>
                </a:solidFill>
                <a:latin typeface="Arial" panose="020B0604020202020204" pitchFamily="34" charset="0"/>
                <a:ea typeface="Libre Baskerville" charset="0"/>
                <a:cs typeface="Arial" panose="020B0604020202020204" pitchFamily="34" charset="0"/>
              </a:rPr>
              <a:t>www.fibercellsystems.com</a:t>
            </a:r>
            <a:endParaRPr lang="en-US" dirty="0">
              <a:solidFill>
                <a:srgbClr val="9FE8FF"/>
              </a:solidFill>
              <a:latin typeface="Arial" panose="020B0604020202020204" pitchFamily="34" charset="0"/>
              <a:cs typeface="Arial" panose="020B0604020202020204" pitchFamily="34" charset="0"/>
            </a:endParaRPr>
          </a:p>
        </p:txBody>
      </p:sp>
      <p:pic>
        <p:nvPicPr>
          <p:cNvPr id="20" name="Picture 4" descr="http://www.fibercellsystems.com/wp-content/themes/fibercell/images/layout/lab-equip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642" y="4423009"/>
            <a:ext cx="1399634" cy="136904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2" name="Picture 8" descr="jbc_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2580" y="4427733"/>
            <a:ext cx="1332400" cy="1369041"/>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88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Grp="1" noChangeAspect="1" noChangeArrowheads="1"/>
          </p:cNvPicPr>
          <p:nvPr>
            <p:ph idx="4294967295"/>
          </p:nvPr>
        </p:nvPicPr>
        <p:blipFill>
          <a:blip r:embed="rId3" cstate="print"/>
          <a:srcRect/>
          <a:stretch>
            <a:fillRect/>
          </a:stretch>
        </p:blipFill>
        <p:spPr>
          <a:xfrm>
            <a:off x="1485900" y="685800"/>
            <a:ext cx="6172200" cy="3733800"/>
          </a:xfrm>
          <a:prstGeom prst="rect">
            <a:avLst/>
          </a:prstGeom>
          <a:ln>
            <a:noFill/>
          </a:ln>
          <a:effectLst>
            <a:outerShdw blurRad="292100" dist="139700" dir="2700000" algn="tl" rotWithShape="0">
              <a:srgbClr val="333333">
                <a:alpha val="65000"/>
              </a:srgbClr>
            </a:outerShdw>
          </a:effectLst>
        </p:spPr>
      </p:pic>
      <p:sp>
        <p:nvSpPr>
          <p:cNvPr id="25603" name="Rectangle 4"/>
          <p:cNvSpPr>
            <a:spLocks noGrp="1" noChangeArrowheads="1"/>
          </p:cNvSpPr>
          <p:nvPr>
            <p:ph type="subTitle" idx="4294967295"/>
          </p:nvPr>
        </p:nvSpPr>
        <p:spPr>
          <a:xfrm>
            <a:off x="1219200" y="4648200"/>
            <a:ext cx="7924800" cy="1752600"/>
          </a:xfrm>
        </p:spPr>
        <p:txBody>
          <a:bodyPr/>
          <a:lstStyle/>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Positive pressure displacement pump</a:t>
            </a:r>
          </a:p>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Silicone tubing  for gas exchange</a:t>
            </a:r>
          </a:p>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Closed, bio-safe system</a:t>
            </a:r>
          </a:p>
        </p:txBody>
      </p:sp>
    </p:spTree>
    <p:extLst>
      <p:ext uri="{BB962C8B-B14F-4D97-AF65-F5344CB8AC3E}">
        <p14:creationId xmlns:p14="http://schemas.microsoft.com/office/powerpoint/2010/main" val="1413537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r>
              <a:rPr lang="en-US" sz="3200" dirty="0"/>
              <a:t>In the Laboratory</a:t>
            </a:r>
          </a:p>
        </p:txBody>
      </p:sp>
      <p:sp>
        <p:nvSpPr>
          <p:cNvPr id="31748" name="Rectangle 4"/>
          <p:cNvSpPr>
            <a:spLocks noGrp="1" noChangeArrowheads="1"/>
          </p:cNvSpPr>
          <p:nvPr>
            <p:ph idx="4294967295"/>
          </p:nvPr>
        </p:nvSpPr>
        <p:spPr>
          <a:xfrm>
            <a:off x="914400" y="1447800"/>
            <a:ext cx="3657600" cy="44958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Fits in any standard sized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Gas controlled by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Temperature controlled by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Thin cord for power</a:t>
            </a:r>
          </a:p>
        </p:txBody>
      </p:sp>
      <p:pic>
        <p:nvPicPr>
          <p:cNvPr id="6" name="Picture 5" descr="100_0145.JPG"/>
          <p:cNvPicPr>
            <a:picLocks noChangeAspect="1"/>
          </p:cNvPicPr>
          <p:nvPr/>
        </p:nvPicPr>
        <p:blipFill>
          <a:blip r:embed="rId3" cstate="print"/>
          <a:stretch>
            <a:fillRect/>
          </a:stretch>
        </p:blipFill>
        <p:spPr>
          <a:xfrm>
            <a:off x="4876800" y="1512498"/>
            <a:ext cx="3426907"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3174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sz="3200" dirty="0"/>
              <a:t>Working with the cartridge</a:t>
            </a:r>
          </a:p>
        </p:txBody>
      </p:sp>
      <p:sp>
        <p:nvSpPr>
          <p:cNvPr id="33795" name="Rectangle 3"/>
          <p:cNvSpPr>
            <a:spLocks noGrp="1" noChangeArrowheads="1"/>
          </p:cNvSpPr>
          <p:nvPr>
            <p:ph type="body" sz="half" idx="4294967295"/>
          </p:nvPr>
        </p:nvSpPr>
        <p:spPr>
          <a:xfrm>
            <a:off x="914400" y="1600200"/>
            <a:ext cx="3657600" cy="43434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Moves easily into hood</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Good sterile technique always a plus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Maintenance only 15 minutes per day</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Harvest product and measure glucose consumption</a:t>
            </a:r>
          </a:p>
        </p:txBody>
      </p:sp>
      <p:pic>
        <p:nvPicPr>
          <p:cNvPr id="33796" name="Picture 8"/>
          <p:cNvPicPr>
            <a:picLocks noGrp="1" noChangeAspect="1" noChangeArrowheads="1"/>
          </p:cNvPicPr>
          <p:nvPr>
            <p:ph idx="4294967295"/>
          </p:nvPr>
        </p:nvPicPr>
        <p:blipFill>
          <a:blip r:embed="rId3" cstate="print"/>
          <a:srcRect r="-10001" b="-10001"/>
          <a:stretch>
            <a:fillRect/>
          </a:stretch>
        </p:blipFill>
        <p:spPr>
          <a:xfrm>
            <a:off x="4876800" y="1447800"/>
            <a:ext cx="3733800" cy="2800350"/>
          </a:xfrm>
        </p:spPr>
      </p:pic>
    </p:spTree>
    <p:extLst>
      <p:ext uri="{BB962C8B-B14F-4D97-AF65-F5344CB8AC3E}">
        <p14:creationId xmlns:p14="http://schemas.microsoft.com/office/powerpoint/2010/main" val="214606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US" sz="3200" dirty="0"/>
              <a:t>HF Applications</a:t>
            </a:r>
          </a:p>
        </p:txBody>
      </p:sp>
      <p:sp>
        <p:nvSpPr>
          <p:cNvPr id="35843" name="Rectangle 3"/>
          <p:cNvSpPr>
            <a:spLocks noGrp="1" noChangeArrowheads="1"/>
          </p:cNvSpPr>
          <p:nvPr>
            <p:ph idx="4294967295"/>
          </p:nvPr>
        </p:nvSpPr>
        <p:spPr>
          <a:xfrm>
            <a:off x="914400" y="1600200"/>
            <a:ext cx="7086600" cy="3810000"/>
          </a:xfrm>
        </p:spPr>
        <p:txBody>
          <a:bodyPr/>
          <a:lstStyle/>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Monoclonal antibody production</a:t>
            </a:r>
          </a:p>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Recombinant protein production</a:t>
            </a:r>
          </a:p>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Conditioned medium</a:t>
            </a:r>
          </a:p>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Exosome production</a:t>
            </a:r>
          </a:p>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Endothelial cell culture under shear stress</a:t>
            </a:r>
          </a:p>
          <a:p>
            <a:pPr eaLnBrk="1" hangingPunct="1">
              <a:lnSpc>
                <a:spcPct val="90000"/>
              </a:lnSpc>
            </a:pPr>
            <a:r>
              <a:rPr lang="en-US" sz="2800" dirty="0">
                <a:solidFill>
                  <a:schemeClr val="tx1">
                    <a:lumMod val="85000"/>
                    <a:lumOff val="15000"/>
                  </a:schemeClr>
                </a:solidFill>
                <a:latin typeface="Arial" panose="020B0604020202020204" pitchFamily="34" charset="0"/>
                <a:cs typeface="Arial" panose="020B0604020202020204" pitchFamily="34" charset="0"/>
              </a:rPr>
              <a:t>Cell co-cultivation</a:t>
            </a:r>
          </a:p>
          <a:p>
            <a:pPr eaLnBrk="1" hangingPunct="1">
              <a:lnSpc>
                <a:spcPct val="90000"/>
              </a:lnSpc>
            </a:pPr>
            <a:r>
              <a:rPr lang="en-US" sz="2800" i="1" dirty="0">
                <a:solidFill>
                  <a:schemeClr val="tx1">
                    <a:lumMod val="85000"/>
                    <a:lumOff val="15000"/>
                  </a:schemeClr>
                </a:solidFill>
                <a:latin typeface="Arial" panose="020B0604020202020204" pitchFamily="34" charset="0"/>
                <a:cs typeface="Arial" panose="020B0604020202020204" pitchFamily="34" charset="0"/>
              </a:rPr>
              <a:t>In Vitro </a:t>
            </a:r>
            <a:r>
              <a:rPr lang="en-US" sz="2800" dirty="0">
                <a:solidFill>
                  <a:schemeClr val="tx1">
                    <a:lumMod val="85000"/>
                    <a:lumOff val="15000"/>
                  </a:schemeClr>
                </a:solidFill>
                <a:latin typeface="Arial" panose="020B0604020202020204" pitchFamily="34" charset="0"/>
                <a:cs typeface="Arial" panose="020B0604020202020204" pitchFamily="34" charset="0"/>
              </a:rPr>
              <a:t>toxicology</a:t>
            </a:r>
          </a:p>
          <a:p>
            <a:pPr eaLnBrk="1" hangingPunct="1">
              <a:lnSpc>
                <a:spcPct val="90000"/>
              </a:lnSpc>
            </a:pPr>
            <a:endParaRPr lang="en-US" sz="28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429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IMG_0471"/>
          <p:cNvPicPr>
            <a:picLocks noChangeAspect="1" noChangeArrowheads="1"/>
          </p:cNvPicPr>
          <p:nvPr/>
        </p:nvPicPr>
        <p:blipFill>
          <a:blip r:embed="rId3" cstate="print"/>
          <a:srcRect/>
          <a:stretch>
            <a:fillRect/>
          </a:stretch>
        </p:blipFill>
        <p:spPr bwMode="auto">
          <a:xfrm>
            <a:off x="-1676400" y="-152400"/>
            <a:ext cx="13166725" cy="9875838"/>
          </a:xfrm>
          <a:prstGeom prst="rect">
            <a:avLst/>
          </a:prstGeom>
          <a:noFill/>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46211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p:nvPr>
        </p:nvSpPr>
        <p:spPr/>
        <p:txBody>
          <a:bodyPr>
            <a:normAutofit fontScale="90000"/>
          </a:bodyPr>
          <a:lstStyle/>
          <a:p>
            <a:pPr algn="l"/>
            <a:r>
              <a:rPr lang="en-US" sz="3200" dirty="0" smtClean="0">
                <a:solidFill>
                  <a:prstClr val="white"/>
                </a:solidFill>
              </a:rPr>
              <a:t/>
            </a:r>
            <a:br>
              <a:rPr lang="en-US" sz="3200" dirty="0" smtClean="0">
                <a:solidFill>
                  <a:prstClr val="white"/>
                </a:solidFill>
              </a:rPr>
            </a:br>
            <a:r>
              <a:rPr lang="en-US" sz="3600" dirty="0" smtClean="0"/>
              <a:t>Advantages </a:t>
            </a:r>
            <a:r>
              <a:rPr lang="en-US" sz="3600" dirty="0"/>
              <a:t>of Hollow Fiber Cell Culture</a:t>
            </a:r>
            <a:r>
              <a:rPr lang="en-US" sz="3200" dirty="0">
                <a:solidFill>
                  <a:prstClr val="white"/>
                </a:solidFill>
                <a:latin typeface="Myriad Pro" pitchFamily="34" charset="0"/>
              </a:rPr>
              <a:t/>
            </a:r>
            <a:br>
              <a:rPr lang="en-US" sz="3200" dirty="0">
                <a:solidFill>
                  <a:prstClr val="white"/>
                </a:solidFill>
                <a:latin typeface="Myriad Pro" pitchFamily="34" charset="0"/>
              </a:rPr>
            </a:br>
            <a:endParaRPr lang="en-US" sz="3200" dirty="0"/>
          </a:p>
        </p:txBody>
      </p:sp>
      <p:sp>
        <p:nvSpPr>
          <p:cNvPr id="6" name="Content Placeholder 2"/>
          <p:cNvSpPr>
            <a:spLocks noGrp="1"/>
          </p:cNvSpPr>
          <p:nvPr>
            <p:ph idx="4294967295"/>
          </p:nvPr>
        </p:nvSpPr>
        <p:spPr>
          <a:xfrm>
            <a:off x="914400" y="1524000"/>
            <a:ext cx="3657600" cy="4525963"/>
          </a:xfrm>
        </p:spPr>
        <p:txBody>
          <a:bodyPr>
            <a:norm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Concentrated product</a:t>
            </a:r>
          </a:p>
          <a:p>
            <a:r>
              <a:rPr lang="en-US" sz="2000" dirty="0">
                <a:solidFill>
                  <a:schemeClr val="tx1">
                    <a:lumMod val="85000"/>
                    <a:lumOff val="15000"/>
                  </a:schemeClr>
                </a:solidFill>
                <a:latin typeface="Arial" panose="020B0604020202020204" pitchFamily="34" charset="0"/>
                <a:cs typeface="Arial" panose="020B0604020202020204" pitchFamily="34" charset="0"/>
              </a:rPr>
              <a:t>Uniform and complete post-translational modifications</a:t>
            </a:r>
          </a:p>
          <a:p>
            <a:r>
              <a:rPr lang="en-US" sz="2000" dirty="0">
                <a:solidFill>
                  <a:schemeClr val="tx1">
                    <a:lumMod val="85000"/>
                    <a:lumOff val="15000"/>
                  </a:schemeClr>
                </a:solidFill>
                <a:latin typeface="Arial" panose="020B0604020202020204" pitchFamily="34" charset="0"/>
                <a:cs typeface="Arial" panose="020B0604020202020204" pitchFamily="34" charset="0"/>
              </a:rPr>
              <a:t>Low apoptosis, less contamination with intracellular proteins and DNA</a:t>
            </a:r>
          </a:p>
          <a:p>
            <a:r>
              <a:rPr lang="en-US" sz="2000" dirty="0">
                <a:solidFill>
                  <a:schemeClr val="tx1">
                    <a:lumMod val="85000"/>
                    <a:lumOff val="15000"/>
                  </a:schemeClr>
                </a:solidFill>
                <a:latin typeface="Arial" panose="020B0604020202020204" pitchFamily="34" charset="0"/>
                <a:cs typeface="Arial" panose="020B0604020202020204" pitchFamily="34" charset="0"/>
              </a:rPr>
              <a:t>Protein free medium (CDM-HD) contains no surfactants</a:t>
            </a:r>
          </a:p>
          <a:p>
            <a:r>
              <a:rPr lang="en-US" sz="2000" dirty="0">
                <a:solidFill>
                  <a:schemeClr val="tx1">
                    <a:lumMod val="85000"/>
                    <a:lumOff val="15000"/>
                  </a:schemeClr>
                </a:solidFill>
                <a:latin typeface="Arial" panose="020B0604020202020204" pitchFamily="34" charset="0"/>
                <a:cs typeface="Arial" panose="020B0604020202020204" pitchFamily="34" charset="0"/>
              </a:rPr>
              <a:t>Consistency of production over many months. </a:t>
            </a:r>
          </a:p>
          <a:p>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524000"/>
            <a:ext cx="2589879"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78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111500" y="762000"/>
            <a:ext cx="2921000" cy="4522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599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Exosomes </a:t>
            </a:r>
          </a:p>
        </p:txBody>
      </p:sp>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914400" y="1524000"/>
            <a:ext cx="3733800" cy="191575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838199" y="3886201"/>
            <a:ext cx="5731885" cy="1815882"/>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Cell-derived vesicles in biological fluids </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Including medium of cultured cells</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Dia. between 30 and 100 nm</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Contain cellular proteins and RNA </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Facilitate cell-to-cell transfer of cargo</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May play a role in cell-to-cell signaling </a:t>
            </a:r>
          </a:p>
          <a:p>
            <a:pPr marL="285750" indent="-285750" eaLnBrk="1" fontAlgn="auto" hangingPunct="1">
              <a:spcBef>
                <a:spcPts val="0"/>
              </a:spcBef>
              <a:spcAft>
                <a:spcPts val="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mn-ea"/>
                <a:cs typeface="Arial" panose="020B0604020202020204" pitchFamily="34" charset="0"/>
              </a:rPr>
              <a:t>May mediate adaptive immune responses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740" y="1371600"/>
            <a:ext cx="2920688"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2706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Advantages for Exosome Production</a:t>
            </a:r>
          </a:p>
        </p:txBody>
      </p:sp>
      <p:sp>
        <p:nvSpPr>
          <p:cNvPr id="3" name="Content Placeholder 2"/>
          <p:cNvSpPr>
            <a:spLocks noGrp="1"/>
          </p:cNvSpPr>
          <p:nvPr>
            <p:ph idx="4294967295"/>
          </p:nvPr>
        </p:nvSpPr>
        <p:spPr>
          <a:xfrm>
            <a:off x="914400" y="1600200"/>
            <a:ext cx="6934200" cy="4267200"/>
          </a:xfrm>
        </p:spPr>
        <p:txBody>
          <a:bodyPr>
            <a:norm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Large numbers of cells can be cultured in a small space</a:t>
            </a:r>
          </a:p>
          <a:p>
            <a:r>
              <a:rPr lang="en-US" sz="2400" dirty="0">
                <a:solidFill>
                  <a:schemeClr val="tx1">
                    <a:lumMod val="85000"/>
                    <a:lumOff val="15000"/>
                  </a:schemeClr>
                </a:solidFill>
                <a:latin typeface="Arial" panose="020B0604020202020204" pitchFamily="34" charset="0"/>
                <a:cs typeface="Arial" panose="020B0604020202020204" pitchFamily="34" charset="0"/>
              </a:rPr>
              <a:t>Secreted exosomes are concentrated</a:t>
            </a:r>
          </a:p>
          <a:p>
            <a:r>
              <a:rPr lang="en-US" sz="2400" dirty="0">
                <a:solidFill>
                  <a:schemeClr val="tx1">
                    <a:lumMod val="85000"/>
                    <a:lumOff val="15000"/>
                  </a:schemeClr>
                </a:solidFill>
                <a:latin typeface="Arial" panose="020B0604020202020204" pitchFamily="34" charset="0"/>
                <a:cs typeface="Arial" panose="020B0604020202020204" pitchFamily="34" charset="0"/>
              </a:rPr>
              <a:t>Continuous production over several months</a:t>
            </a:r>
          </a:p>
          <a:p>
            <a:r>
              <a:rPr lang="en-US" sz="2400" dirty="0">
                <a:solidFill>
                  <a:schemeClr val="tx1">
                    <a:lumMod val="85000"/>
                    <a:lumOff val="15000"/>
                  </a:schemeClr>
                </a:solidFill>
                <a:latin typeface="Arial" panose="020B0604020202020204" pitchFamily="34" charset="0"/>
                <a:cs typeface="Arial" panose="020B0604020202020204" pitchFamily="34" charset="0"/>
              </a:rPr>
              <a:t>Serum can be used without contamination from endogenous exosomes</a:t>
            </a:r>
          </a:p>
          <a:p>
            <a:r>
              <a:rPr lang="en-US" sz="2400" dirty="0">
                <a:solidFill>
                  <a:schemeClr val="tx1">
                    <a:lumMod val="85000"/>
                    <a:lumOff val="15000"/>
                  </a:schemeClr>
                </a:solidFill>
                <a:latin typeface="Arial" panose="020B0604020202020204" pitchFamily="34" charset="0"/>
                <a:cs typeface="Arial" panose="020B0604020202020204" pitchFamily="34" charset="0"/>
              </a:rPr>
              <a:t>CDM-HD can be used for cGMP production</a:t>
            </a:r>
          </a:p>
          <a:p>
            <a:r>
              <a:rPr lang="en-US" sz="2400" dirty="0">
                <a:solidFill>
                  <a:schemeClr val="tx1">
                    <a:lumMod val="85000"/>
                    <a:lumOff val="15000"/>
                  </a:schemeClr>
                </a:solidFill>
                <a:latin typeface="Arial" panose="020B0604020202020204" pitchFamily="34" charset="0"/>
                <a:cs typeface="Arial" panose="020B0604020202020204" pitchFamily="34" charset="0"/>
              </a:rPr>
              <a:t>Cell proliferation may be limited</a:t>
            </a:r>
          </a:p>
        </p:txBody>
      </p:sp>
    </p:spTree>
    <p:extLst>
      <p:ext uri="{BB962C8B-B14F-4D97-AF65-F5344CB8AC3E}">
        <p14:creationId xmlns:p14="http://schemas.microsoft.com/office/powerpoint/2010/main" val="108708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4854" y="1676401"/>
            <a:ext cx="7934670" cy="762000"/>
          </a:xfrm>
          <a:prstGeom prst="rect">
            <a:avLst/>
          </a:prstGeom>
          <a:solidFill>
            <a:srgbClr val="00A8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524854" y="1687513"/>
            <a:ext cx="4047146" cy="3570287"/>
          </a:xfrm>
          <a:prstGeom prst="rect">
            <a:avLst/>
          </a:prstGeom>
          <a:solidFill>
            <a:srgbClr val="00A8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7"/>
          <p:cNvSpPr/>
          <p:nvPr/>
        </p:nvSpPr>
        <p:spPr>
          <a:xfrm>
            <a:off x="4572000" y="1676400"/>
            <a:ext cx="3887524" cy="3570287"/>
          </a:xfrm>
          <a:prstGeom prst="rect">
            <a:avLst/>
          </a:prstGeom>
          <a:solidFill>
            <a:srgbClr val="3DDF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dirty="0"/>
              <a:t>Human Adipose Derived Adult MSC</a:t>
            </a:r>
          </a:p>
        </p:txBody>
      </p:sp>
      <p:sp>
        <p:nvSpPr>
          <p:cNvPr id="3" name="Text Placeholder 2"/>
          <p:cNvSpPr>
            <a:spLocks noGrp="1"/>
          </p:cNvSpPr>
          <p:nvPr>
            <p:ph type="body" idx="4294967295"/>
          </p:nvPr>
        </p:nvSpPr>
        <p:spPr>
          <a:xfrm>
            <a:off x="838200" y="1905000"/>
            <a:ext cx="3228893" cy="533400"/>
          </a:xfrm>
        </p:spPr>
        <p:txBody>
          <a:bodyPr>
            <a:normAutofit/>
          </a:bodyPr>
          <a:lstStyle/>
          <a:p>
            <a:pPr marL="0" indent="0">
              <a:buNone/>
            </a:pPr>
            <a:r>
              <a:rPr lang="en-US" sz="2400" b="1" dirty="0">
                <a:solidFill>
                  <a:srgbClr val="008BB4"/>
                </a:solidFill>
                <a:latin typeface="Arial" panose="020B0604020202020204" pitchFamily="34" charset="0"/>
                <a:cs typeface="Arial" panose="020B0604020202020204" pitchFamily="34" charset="0"/>
              </a:rPr>
              <a:t>130 T225 FLASKS</a:t>
            </a:r>
          </a:p>
        </p:txBody>
      </p:sp>
      <p:sp>
        <p:nvSpPr>
          <p:cNvPr id="4" name="Content Placeholder 3"/>
          <p:cNvSpPr>
            <a:spLocks noGrp="1"/>
          </p:cNvSpPr>
          <p:nvPr>
            <p:ph sz="half" idx="4294967295"/>
          </p:nvPr>
        </p:nvSpPr>
        <p:spPr>
          <a:xfrm>
            <a:off x="838200" y="2590800"/>
            <a:ext cx="3352800" cy="3810000"/>
          </a:xfrm>
        </p:spPr>
        <p:txBody>
          <a:bodyPr>
            <a:normAutofit/>
          </a:bodyPr>
          <a:lstStyle/>
          <a:p>
            <a:r>
              <a:rPr lang="en-US" sz="2000" dirty="0">
                <a:solidFill>
                  <a:schemeClr val="tx1">
                    <a:lumMod val="95000"/>
                    <a:lumOff val="5000"/>
                  </a:schemeClr>
                </a:solidFill>
                <a:latin typeface="Arial" panose="020B0604020202020204" pitchFamily="34" charset="0"/>
                <a:cs typeface="Arial" panose="020B0604020202020204" pitchFamily="34" charset="0"/>
              </a:rPr>
              <a:t>Harvest Volume: </a:t>
            </a:r>
            <a:r>
              <a:rPr lang="en-US" sz="2000" dirty="0" smtClean="0">
                <a:solidFill>
                  <a:schemeClr val="tx1">
                    <a:lumMod val="95000"/>
                    <a:lumOff val="5000"/>
                  </a:schemeClr>
                </a:solidFill>
                <a:latin typeface="Arial" panose="020B0604020202020204" pitchFamily="34" charset="0"/>
                <a:cs typeface="Arial" panose="020B0604020202020204" pitchFamily="34" charset="0"/>
              </a:rPr>
              <a:t/>
            </a:r>
            <a:br>
              <a:rPr lang="en-US" sz="2000" dirty="0" smtClean="0">
                <a:solidFill>
                  <a:schemeClr val="tx1">
                    <a:lumMod val="95000"/>
                    <a:lumOff val="5000"/>
                  </a:schemeClr>
                </a:solidFill>
                <a:latin typeface="Arial" panose="020B0604020202020204" pitchFamily="34" charset="0"/>
                <a:cs typeface="Arial" panose="020B0604020202020204" pitchFamily="34" charset="0"/>
              </a:rPr>
            </a:br>
            <a:r>
              <a:rPr lang="en-US" sz="2000" dirty="0" smtClean="0">
                <a:solidFill>
                  <a:schemeClr val="tx1">
                    <a:lumMod val="95000"/>
                    <a:lumOff val="5000"/>
                  </a:schemeClr>
                </a:solidFill>
                <a:latin typeface="Arial" panose="020B0604020202020204" pitchFamily="34" charset="0"/>
                <a:cs typeface="Arial" panose="020B0604020202020204" pitchFamily="34" charset="0"/>
              </a:rPr>
              <a:t>4000 </a:t>
            </a:r>
            <a:r>
              <a:rPr lang="en-US" sz="2000" dirty="0">
                <a:solidFill>
                  <a:schemeClr val="tx1">
                    <a:lumMod val="95000"/>
                    <a:lumOff val="5000"/>
                  </a:schemeClr>
                </a:solidFill>
                <a:latin typeface="Arial" panose="020B0604020202020204" pitchFamily="34" charset="0"/>
                <a:cs typeface="Arial" panose="020B0604020202020204" pitchFamily="34" charset="0"/>
              </a:rPr>
              <a:t>mL</a:t>
            </a:r>
          </a:p>
          <a:p>
            <a:r>
              <a:rPr lang="en-US" sz="2000" dirty="0">
                <a:solidFill>
                  <a:schemeClr val="tx1">
                    <a:lumMod val="95000"/>
                    <a:lumOff val="5000"/>
                  </a:schemeClr>
                </a:solidFill>
                <a:latin typeface="Arial" panose="020B0604020202020204" pitchFamily="34" charset="0"/>
                <a:cs typeface="Arial" panose="020B0604020202020204" pitchFamily="34" charset="0"/>
              </a:rPr>
              <a:t>Protein: 0.9 mg</a:t>
            </a:r>
          </a:p>
          <a:p>
            <a:r>
              <a:rPr lang="en-US" sz="2000" dirty="0">
                <a:solidFill>
                  <a:schemeClr val="tx1">
                    <a:lumMod val="95000"/>
                    <a:lumOff val="5000"/>
                  </a:schemeClr>
                </a:solidFill>
                <a:latin typeface="Arial" panose="020B0604020202020204" pitchFamily="34" charset="0"/>
                <a:cs typeface="Arial" panose="020B0604020202020204" pitchFamily="34" charset="0"/>
              </a:rPr>
              <a:t>Particles: </a:t>
            </a:r>
            <a:r>
              <a:rPr lang="en-US" sz="2000" dirty="0" smtClean="0">
                <a:solidFill>
                  <a:schemeClr val="tx1">
                    <a:lumMod val="95000"/>
                    <a:lumOff val="5000"/>
                  </a:schemeClr>
                </a:solidFill>
                <a:latin typeface="Arial" panose="020B0604020202020204" pitchFamily="34" charset="0"/>
                <a:cs typeface="Arial" panose="020B0604020202020204" pitchFamily="34" charset="0"/>
              </a:rPr>
              <a:t>1.6x10</a:t>
            </a:r>
            <a:r>
              <a:rPr lang="en-US" sz="2000" baseline="30000" dirty="0" smtClean="0">
                <a:solidFill>
                  <a:schemeClr val="tx1">
                    <a:lumMod val="95000"/>
                    <a:lumOff val="5000"/>
                  </a:schemeClr>
                </a:solidFill>
                <a:latin typeface="Arial" panose="020B0604020202020204" pitchFamily="34" charset="0"/>
                <a:cs typeface="Arial" panose="020B0604020202020204" pitchFamily="34" charset="0"/>
              </a:rPr>
              <a:t>9</a:t>
            </a:r>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a:p>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a:p>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a:p>
            <a:pPr marL="0" indent="0">
              <a:buNone/>
            </a:pPr>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724400" y="1905000"/>
            <a:ext cx="4194175" cy="639762"/>
          </a:xfrm>
        </p:spPr>
        <p:txBody>
          <a:bodyPr>
            <a:noAutofit/>
          </a:bodyPr>
          <a:lstStyle/>
          <a:p>
            <a:pPr marL="0" indent="0">
              <a:buNone/>
            </a:pPr>
            <a:r>
              <a:rPr lang="en-US" sz="2400" b="1" dirty="0">
                <a:solidFill>
                  <a:srgbClr val="008BB4"/>
                </a:solidFill>
                <a:latin typeface="Arial" panose="020B0604020202020204" pitchFamily="34" charset="0"/>
                <a:cs typeface="Arial" panose="020B0604020202020204" pitchFamily="34" charset="0"/>
              </a:rPr>
              <a:t>ONE</a:t>
            </a:r>
            <a:r>
              <a:rPr lang="en-US" sz="2000" b="1" dirty="0">
                <a:solidFill>
                  <a:srgbClr val="008BB4"/>
                </a:solidFill>
                <a:latin typeface="Arial" panose="020B0604020202020204" pitchFamily="34" charset="0"/>
                <a:cs typeface="Arial" panose="020B0604020202020204" pitchFamily="34" charset="0"/>
              </a:rPr>
              <a:t> C2011 BIOREACTOR</a:t>
            </a:r>
          </a:p>
        </p:txBody>
      </p:sp>
      <p:sp>
        <p:nvSpPr>
          <p:cNvPr id="6" name="Content Placeholder 5"/>
          <p:cNvSpPr>
            <a:spLocks noGrp="1"/>
          </p:cNvSpPr>
          <p:nvPr>
            <p:ph sz="quarter" idx="4294967295"/>
          </p:nvPr>
        </p:nvSpPr>
        <p:spPr>
          <a:xfrm>
            <a:off x="4800600" y="2590800"/>
            <a:ext cx="3429000" cy="2514600"/>
          </a:xfrm>
        </p:spPr>
        <p:txBody>
          <a:bodyPr>
            <a:noAutofit/>
          </a:bodyPr>
          <a:lstStyle/>
          <a:p>
            <a:r>
              <a:rPr lang="en-US" sz="2000" dirty="0">
                <a:solidFill>
                  <a:schemeClr val="tx1">
                    <a:lumMod val="95000"/>
                    <a:lumOff val="5000"/>
                  </a:schemeClr>
                </a:solidFill>
                <a:latin typeface="Arial" panose="020B0604020202020204" pitchFamily="34" charset="0"/>
                <a:cs typeface="Arial" panose="020B0604020202020204" pitchFamily="34" charset="0"/>
              </a:rPr>
              <a:t>Harvest Volume: </a:t>
            </a:r>
            <a:r>
              <a:rPr lang="en-US" sz="2000" dirty="0" smtClean="0">
                <a:solidFill>
                  <a:schemeClr val="tx1">
                    <a:lumMod val="95000"/>
                    <a:lumOff val="5000"/>
                  </a:schemeClr>
                </a:solidFill>
                <a:latin typeface="Arial" panose="020B0604020202020204" pitchFamily="34" charset="0"/>
                <a:cs typeface="Arial" panose="020B0604020202020204" pitchFamily="34" charset="0"/>
              </a:rPr>
              <a:t/>
            </a:r>
            <a:br>
              <a:rPr lang="en-US" sz="2000" dirty="0" smtClean="0">
                <a:solidFill>
                  <a:schemeClr val="tx1">
                    <a:lumMod val="95000"/>
                    <a:lumOff val="5000"/>
                  </a:schemeClr>
                </a:solidFill>
                <a:latin typeface="Arial" panose="020B0604020202020204" pitchFamily="34" charset="0"/>
                <a:cs typeface="Arial" panose="020B0604020202020204" pitchFamily="34" charset="0"/>
              </a:rPr>
            </a:br>
            <a:r>
              <a:rPr lang="en-US" sz="2000" dirty="0" smtClean="0">
                <a:solidFill>
                  <a:schemeClr val="tx1">
                    <a:lumMod val="95000"/>
                    <a:lumOff val="5000"/>
                  </a:schemeClr>
                </a:solidFill>
                <a:latin typeface="Arial" panose="020B0604020202020204" pitchFamily="34" charset="0"/>
                <a:cs typeface="Arial" panose="020B0604020202020204" pitchFamily="34" charset="0"/>
              </a:rPr>
              <a:t>120 </a:t>
            </a:r>
            <a:r>
              <a:rPr lang="en-US" sz="2000" dirty="0">
                <a:solidFill>
                  <a:schemeClr val="tx1">
                    <a:lumMod val="95000"/>
                    <a:lumOff val="5000"/>
                  </a:schemeClr>
                </a:solidFill>
                <a:latin typeface="Arial" panose="020B0604020202020204" pitchFamily="34" charset="0"/>
                <a:cs typeface="Arial" panose="020B0604020202020204" pitchFamily="34" charset="0"/>
              </a:rPr>
              <a:t>mL</a:t>
            </a:r>
          </a:p>
          <a:p>
            <a:r>
              <a:rPr lang="en-US" sz="2000" dirty="0">
                <a:solidFill>
                  <a:schemeClr val="tx1">
                    <a:lumMod val="95000"/>
                    <a:lumOff val="5000"/>
                  </a:schemeClr>
                </a:solidFill>
                <a:latin typeface="Arial" panose="020B0604020202020204" pitchFamily="34" charset="0"/>
                <a:cs typeface="Arial" panose="020B0604020202020204" pitchFamily="34" charset="0"/>
              </a:rPr>
              <a:t>Protein: 28.45 mg</a:t>
            </a:r>
          </a:p>
          <a:p>
            <a:r>
              <a:rPr lang="en-US" sz="2000" dirty="0">
                <a:solidFill>
                  <a:schemeClr val="tx1">
                    <a:lumMod val="95000"/>
                    <a:lumOff val="5000"/>
                  </a:schemeClr>
                </a:solidFill>
                <a:latin typeface="Arial" panose="020B0604020202020204" pitchFamily="34" charset="0"/>
                <a:cs typeface="Arial" panose="020B0604020202020204" pitchFamily="34" charset="0"/>
              </a:rPr>
              <a:t>Particles: 8.6 x </a:t>
            </a:r>
            <a:r>
              <a:rPr lang="en-US" sz="2000" dirty="0" smtClean="0">
                <a:solidFill>
                  <a:schemeClr val="tx1">
                    <a:lumMod val="95000"/>
                    <a:lumOff val="5000"/>
                  </a:schemeClr>
                </a:solidFill>
                <a:latin typeface="Arial" panose="020B0604020202020204" pitchFamily="34" charset="0"/>
                <a:cs typeface="Arial" panose="020B0604020202020204" pitchFamily="34" charset="0"/>
              </a:rPr>
              <a:t>10</a:t>
            </a:r>
            <a:r>
              <a:rPr lang="en-US" sz="2000" baseline="30000" dirty="0" smtClean="0">
                <a:solidFill>
                  <a:schemeClr val="tx1">
                    <a:lumMod val="95000"/>
                    <a:lumOff val="5000"/>
                  </a:schemeClr>
                </a:solidFill>
                <a:latin typeface="Arial" panose="020B0604020202020204" pitchFamily="34" charset="0"/>
                <a:cs typeface="Arial" panose="020B0604020202020204" pitchFamily="34" charset="0"/>
              </a:rPr>
              <a:t>11</a:t>
            </a:r>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a:p>
            <a:r>
              <a:rPr lang="en-US" sz="2000" dirty="0">
                <a:solidFill>
                  <a:schemeClr val="tx1">
                    <a:lumMod val="95000"/>
                    <a:lumOff val="5000"/>
                  </a:schemeClr>
                </a:solidFill>
                <a:latin typeface="Arial" panose="020B0604020202020204" pitchFamily="34" charset="0"/>
                <a:cs typeface="Arial" panose="020B0604020202020204" pitchFamily="34" charset="0"/>
              </a:rPr>
              <a:t>Equals 540 T225 flasks</a:t>
            </a:r>
          </a:p>
          <a:p>
            <a:r>
              <a:rPr lang="en-US" sz="2000" dirty="0" smtClean="0">
                <a:solidFill>
                  <a:schemeClr val="tx1">
                    <a:lumMod val="95000"/>
                    <a:lumOff val="5000"/>
                  </a:schemeClr>
                </a:solidFill>
                <a:latin typeface="Arial" panose="020B0604020202020204" pitchFamily="34" charset="0"/>
                <a:cs typeface="Arial" panose="020B0604020202020204" pitchFamily="34" charset="0"/>
              </a:rPr>
              <a:t>1x10</a:t>
            </a:r>
            <a:r>
              <a:rPr lang="en-US" sz="2000" baseline="30000" dirty="0" smtClean="0">
                <a:solidFill>
                  <a:schemeClr val="tx1">
                    <a:lumMod val="95000"/>
                    <a:lumOff val="5000"/>
                  </a:schemeClr>
                </a:solidFill>
                <a:latin typeface="Arial" panose="020B0604020202020204" pitchFamily="34" charset="0"/>
                <a:cs typeface="Arial" panose="020B0604020202020204" pitchFamily="34" charset="0"/>
              </a:rPr>
              <a:t>9</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a:solidFill>
                  <a:schemeClr val="tx1">
                    <a:lumMod val="95000"/>
                    <a:lumOff val="5000"/>
                  </a:schemeClr>
                </a:solidFill>
                <a:latin typeface="Arial" panose="020B0604020202020204" pitchFamily="34" charset="0"/>
                <a:cs typeface="Arial" panose="020B0604020202020204" pitchFamily="34" charset="0"/>
              </a:rPr>
              <a:t>cells seeded</a:t>
            </a:r>
          </a:p>
        </p:txBody>
      </p:sp>
    </p:spTree>
    <p:extLst>
      <p:ext uri="{BB962C8B-B14F-4D97-AF65-F5344CB8AC3E}">
        <p14:creationId xmlns:p14="http://schemas.microsoft.com/office/powerpoint/2010/main" val="2238908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Culture Through the Ages</a:t>
            </a:r>
            <a:endParaRPr lang="en-US" dirty="0"/>
          </a:p>
        </p:txBody>
      </p:sp>
      <p:pic>
        <p:nvPicPr>
          <p:cNvPr id="6" name="Picture 5" descr="Roller%20bottles[1].jpg"/>
          <p:cNvPicPr>
            <a:picLocks noChangeAspect="1"/>
          </p:cNvPicPr>
          <p:nvPr/>
        </p:nvPicPr>
        <p:blipFill rotWithShape="1">
          <a:blip r:embed="rId2" cstate="print"/>
          <a:srcRect t="5054" b="34337"/>
          <a:stretch/>
        </p:blipFill>
        <p:spPr>
          <a:xfrm>
            <a:off x="4685754" y="1482571"/>
            <a:ext cx="2632361" cy="2199094"/>
          </a:xfrm>
          <a:prstGeom prst="rect">
            <a:avLst/>
          </a:prstGeom>
          <a:ln>
            <a:noFill/>
          </a:ln>
          <a:effectLst>
            <a:outerShdw blurRad="292100" dist="139700" dir="2700000" algn="tl" rotWithShape="0">
              <a:srgbClr val="333333">
                <a:alpha val="65000"/>
              </a:srgbClr>
            </a:outerShdw>
          </a:effectLst>
        </p:spPr>
      </p:pic>
      <p:pic>
        <p:nvPicPr>
          <p:cNvPr id="5" name="Picture 4" descr="Weisel_image1.jpg"/>
          <p:cNvPicPr>
            <a:picLocks noChangeAspect="1"/>
          </p:cNvPicPr>
          <p:nvPr/>
        </p:nvPicPr>
        <p:blipFill rotWithShape="1">
          <a:blip r:embed="rId3" cstate="print"/>
          <a:srcRect l="19232" t="7694" b="20"/>
          <a:stretch/>
        </p:blipFill>
        <p:spPr>
          <a:xfrm>
            <a:off x="1614256" y="1482571"/>
            <a:ext cx="2830321" cy="2199094"/>
          </a:xfrm>
          <a:prstGeom prst="rect">
            <a:avLst/>
          </a:prstGeom>
          <a:ln>
            <a:noFill/>
          </a:ln>
          <a:effectLst>
            <a:outerShdw blurRad="292100" dist="139700" dir="2700000" algn="tl" rotWithShape="0">
              <a:srgbClr val="333333">
                <a:alpha val="65000"/>
              </a:srgbClr>
            </a:outerShdw>
          </a:effectLst>
        </p:spPr>
      </p:pic>
      <p:pic>
        <p:nvPicPr>
          <p:cNvPr id="3" name="Picture 2" descr="thumbnailCAZ7HFGE.jpg"/>
          <p:cNvPicPr>
            <a:picLocks noChangeAspect="1"/>
          </p:cNvPicPr>
          <p:nvPr/>
        </p:nvPicPr>
        <p:blipFill>
          <a:blip r:embed="rId4" cstate="print"/>
          <a:stretch>
            <a:fillRect/>
          </a:stretch>
        </p:blipFill>
        <p:spPr>
          <a:xfrm>
            <a:off x="1600200" y="3833030"/>
            <a:ext cx="2830321" cy="187744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pic>
        <p:nvPicPr>
          <p:cNvPr id="4" name="Picture 3" descr="800px-Snu449_at_100_per_cent_confluency[1].jpg"/>
          <p:cNvPicPr>
            <a:picLocks noChangeAspect="1"/>
          </p:cNvPicPr>
          <p:nvPr/>
        </p:nvPicPr>
        <p:blipFill rotWithShape="1">
          <a:blip r:embed="rId6" cstate="print"/>
          <a:srcRect l="19869" t="-1" r="34974" b="-751"/>
          <a:stretch/>
        </p:blipFill>
        <p:spPr>
          <a:xfrm rot="16200000">
            <a:off x="5074680" y="3467038"/>
            <a:ext cx="1877445" cy="2609428"/>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796492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1365849"/>
            <a:ext cx="5943600" cy="26623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08136"/>
            <a:ext cx="2324101" cy="251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1524000"/>
            <a:ext cx="2324101" cy="251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4191000"/>
            <a:ext cx="8229600" cy="1754326"/>
          </a:xfrm>
          <a:prstGeom prst="rect">
            <a:avLst/>
          </a:prstGeom>
          <a:noFill/>
        </p:spPr>
        <p:txBody>
          <a:bodyPr wrap="square" rtlCol="0">
            <a:spAutoFit/>
          </a:bodyPr>
          <a:lstStyle/>
          <a:p>
            <a:r>
              <a:rPr lang="en-US" sz="1800" dirty="0" err="1">
                <a:solidFill>
                  <a:schemeClr val="tx1">
                    <a:lumMod val="85000"/>
                    <a:lumOff val="15000"/>
                  </a:schemeClr>
                </a:solidFill>
                <a:latin typeface="Arial" panose="020B0604020202020204" pitchFamily="34" charset="0"/>
                <a:cs typeface="Arial" panose="020B0604020202020204" pitchFamily="34" charset="0"/>
              </a:rPr>
              <a:t>Vybrant</a:t>
            </a:r>
            <a:r>
              <a:rPr lang="en-US" sz="1800" dirty="0">
                <a:solidFill>
                  <a:schemeClr val="tx1">
                    <a:lumMod val="85000"/>
                    <a:lumOff val="15000"/>
                  </a:schemeClr>
                </a:solidFill>
                <a:latin typeface="Arial" panose="020B0604020202020204" pitchFamily="34" charset="0"/>
                <a:cs typeface="Arial" panose="020B0604020202020204" pitchFamily="34" charset="0"/>
              </a:rPr>
              <a:t> </a:t>
            </a:r>
            <a:r>
              <a:rPr lang="en-US" sz="1800" dirty="0" err="1">
                <a:solidFill>
                  <a:schemeClr val="tx1">
                    <a:lumMod val="85000"/>
                    <a:lumOff val="15000"/>
                  </a:schemeClr>
                </a:solidFill>
                <a:latin typeface="Arial" panose="020B0604020202020204" pitchFamily="34" charset="0"/>
                <a:cs typeface="Arial" panose="020B0604020202020204" pitchFamily="34" charset="0"/>
              </a:rPr>
              <a:t>DiI</a:t>
            </a:r>
            <a:r>
              <a:rPr lang="en-US" sz="1800" dirty="0">
                <a:solidFill>
                  <a:schemeClr val="tx1">
                    <a:lumMod val="85000"/>
                    <a:lumOff val="15000"/>
                  </a:schemeClr>
                </a:solidFill>
                <a:latin typeface="Arial" panose="020B0604020202020204" pitchFamily="34" charset="0"/>
                <a:cs typeface="Arial" panose="020B0604020202020204" pitchFamily="34" charset="0"/>
              </a:rPr>
              <a:t> cell labeling solution (Life Technologies) was incubated with approximately </a:t>
            </a:r>
            <a:r>
              <a:rPr lang="en-US" sz="1800" dirty="0" smtClean="0">
                <a:solidFill>
                  <a:schemeClr val="tx1">
                    <a:lumMod val="85000"/>
                    <a:lumOff val="15000"/>
                  </a:schemeClr>
                </a:solidFill>
                <a:latin typeface="Arial" panose="020B0604020202020204" pitchFamily="34" charset="0"/>
                <a:cs typeface="Arial" panose="020B0604020202020204" pitchFamily="34" charset="0"/>
              </a:rPr>
              <a:t>5x10</a:t>
            </a:r>
            <a:r>
              <a:rPr lang="en-US" sz="1800" baseline="30000" dirty="0" smtClean="0">
                <a:solidFill>
                  <a:schemeClr val="tx1">
                    <a:lumMod val="85000"/>
                    <a:lumOff val="15000"/>
                  </a:schemeClr>
                </a:solidFill>
                <a:latin typeface="Arial" panose="020B0604020202020204" pitchFamily="34" charset="0"/>
                <a:cs typeface="Arial" panose="020B0604020202020204" pitchFamily="34" charset="0"/>
              </a:rPr>
              <a:t>8</a:t>
            </a:r>
            <a:r>
              <a:rPr lang="en-US" sz="1800" dirty="0" smtClean="0">
                <a:solidFill>
                  <a:schemeClr val="tx1">
                    <a:lumMod val="85000"/>
                    <a:lumOff val="15000"/>
                  </a:schemeClr>
                </a:solidFill>
                <a:latin typeface="Arial" panose="020B0604020202020204" pitchFamily="34" charset="0"/>
                <a:cs typeface="Arial" panose="020B0604020202020204" pitchFamily="34" charset="0"/>
              </a:rPr>
              <a:t> </a:t>
            </a:r>
            <a:r>
              <a:rPr lang="en-US" sz="1800" dirty="0">
                <a:solidFill>
                  <a:schemeClr val="tx1">
                    <a:lumMod val="85000"/>
                    <a:lumOff val="15000"/>
                  </a:schemeClr>
                </a:solidFill>
                <a:latin typeface="Arial" panose="020B0604020202020204" pitchFamily="34" charset="0"/>
                <a:cs typeface="Arial" panose="020B0604020202020204" pitchFamily="34" charset="0"/>
              </a:rPr>
              <a:t>exosomes and added to cultured endothelial cells. Following incubation at </a:t>
            </a:r>
            <a:r>
              <a:rPr lang="en-US" sz="1800" dirty="0" smtClean="0">
                <a:solidFill>
                  <a:schemeClr val="tx1">
                    <a:lumMod val="85000"/>
                    <a:lumOff val="15000"/>
                  </a:schemeClr>
                </a:solidFill>
                <a:latin typeface="Arial" panose="020B0604020202020204" pitchFamily="34" charset="0"/>
                <a:cs typeface="Arial" panose="020B0604020202020204" pitchFamily="34" charset="0"/>
              </a:rPr>
              <a:t>37°C</a:t>
            </a:r>
            <a:r>
              <a:rPr lang="en-US" sz="1800" dirty="0">
                <a:solidFill>
                  <a:schemeClr val="tx1">
                    <a:lumMod val="85000"/>
                    <a:lumOff val="15000"/>
                  </a:schemeClr>
                </a:solidFill>
                <a:latin typeface="Arial" panose="020B0604020202020204" pitchFamily="34" charset="0"/>
                <a:cs typeface="Arial" panose="020B0604020202020204" pitchFamily="34" charset="0"/>
              </a:rPr>
              <a:t>, cells were removed from the plate by </a:t>
            </a:r>
            <a:r>
              <a:rPr lang="en-US" sz="1800" dirty="0" err="1">
                <a:solidFill>
                  <a:schemeClr val="tx1">
                    <a:lumMod val="85000"/>
                    <a:lumOff val="15000"/>
                  </a:schemeClr>
                </a:solidFill>
                <a:latin typeface="Arial" panose="020B0604020202020204" pitchFamily="34" charset="0"/>
                <a:cs typeface="Arial" panose="020B0604020202020204" pitchFamily="34" charset="0"/>
              </a:rPr>
              <a:t>trypsinization</a:t>
            </a:r>
            <a:r>
              <a:rPr lang="en-US" sz="1800" dirty="0">
                <a:solidFill>
                  <a:schemeClr val="tx1">
                    <a:lumMod val="85000"/>
                    <a:lumOff val="15000"/>
                  </a:schemeClr>
                </a:solidFill>
                <a:latin typeface="Arial" panose="020B0604020202020204" pitchFamily="34" charset="0"/>
                <a:cs typeface="Arial" panose="020B0604020202020204" pitchFamily="34" charset="0"/>
              </a:rPr>
              <a:t> and analyzed by flow cytometry</a:t>
            </a:r>
            <a:r>
              <a:rPr lang="en-US" sz="1800" dirty="0" smtClean="0">
                <a:solidFill>
                  <a:schemeClr val="tx1">
                    <a:lumMod val="85000"/>
                    <a:lumOff val="15000"/>
                  </a:schemeClr>
                </a:solidFill>
                <a:latin typeface="Arial" panose="020B0604020202020204" pitchFamily="34" charset="0"/>
                <a:cs typeface="Arial" panose="020B0604020202020204" pitchFamily="34" charset="0"/>
              </a:rPr>
              <a:t>. Exosome preparations from </a:t>
            </a:r>
            <a:r>
              <a:rPr lang="en-US" sz="1800" dirty="0">
                <a:solidFill>
                  <a:schemeClr val="tx1">
                    <a:lumMod val="85000"/>
                    <a:lumOff val="15000"/>
                  </a:schemeClr>
                </a:solidFill>
                <a:latin typeface="Arial" panose="020B0604020202020204" pitchFamily="34" charset="0"/>
                <a:cs typeface="Arial" panose="020B0604020202020204" pitchFamily="34" charset="0"/>
              </a:rPr>
              <a:t>the bioreactor are capable of delivering their cargo (i.e.: nucleic acid, protein) into the cell.</a:t>
            </a:r>
          </a:p>
        </p:txBody>
      </p:sp>
      <p:sp>
        <p:nvSpPr>
          <p:cNvPr id="2" name="Title 1"/>
          <p:cNvSpPr>
            <a:spLocks noGrp="1"/>
          </p:cNvSpPr>
          <p:nvPr>
            <p:ph type="title"/>
          </p:nvPr>
        </p:nvSpPr>
        <p:spPr>
          <a:xfrm>
            <a:off x="457200" y="304800"/>
            <a:ext cx="8458200" cy="914400"/>
          </a:xfrm>
        </p:spPr>
        <p:txBody>
          <a:bodyPr>
            <a:noAutofit/>
          </a:bodyPr>
          <a:lstStyle/>
          <a:p>
            <a:r>
              <a:rPr lang="en-US" sz="2400" dirty="0"/>
              <a:t>Incorporation of Exosomes into Human Endothelial Cells</a:t>
            </a:r>
          </a:p>
        </p:txBody>
      </p:sp>
    </p:spTree>
    <p:extLst>
      <p:ext uri="{BB962C8B-B14F-4D97-AF65-F5344CB8AC3E}">
        <p14:creationId xmlns:p14="http://schemas.microsoft.com/office/powerpoint/2010/main" val="842896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Wound Healing Promotion by Exosomes</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52550" y="1752600"/>
            <a:ext cx="6438900" cy="3179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34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CD6F3-5911-4BA9-929B-5C307289F51E}"/>
              </a:ext>
            </a:extLst>
          </p:cNvPr>
          <p:cNvSpPr>
            <a:spLocks noGrp="1"/>
          </p:cNvSpPr>
          <p:nvPr>
            <p:ph type="title"/>
          </p:nvPr>
        </p:nvSpPr>
        <p:spPr/>
        <p:txBody>
          <a:bodyPr>
            <a:normAutofit fontScale="90000"/>
          </a:bodyPr>
          <a:lstStyle/>
          <a:p>
            <a:r>
              <a:rPr lang="en-US" sz="4000" dirty="0"/>
              <a:t>Exosome Based Facial Moisturizer</a:t>
            </a:r>
          </a:p>
        </p:txBody>
      </p:sp>
      <p:pic>
        <p:nvPicPr>
          <p:cNvPr id="5" name="Content Placeholder 4">
            <a:extLst>
              <a:ext uri="{FF2B5EF4-FFF2-40B4-BE49-F238E27FC236}">
                <a16:creationId xmlns="" xmlns:a16="http://schemas.microsoft.com/office/drawing/2014/main" id="{C23AC914-BB84-4506-A2F1-3A6E78F98E9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43000" y="1600200"/>
            <a:ext cx="3276600" cy="3276600"/>
          </a:xfrm>
        </p:spPr>
      </p:pic>
      <p:sp>
        <p:nvSpPr>
          <p:cNvPr id="6" name="TextBox 5">
            <a:extLst>
              <a:ext uri="{FF2B5EF4-FFF2-40B4-BE49-F238E27FC236}">
                <a16:creationId xmlns="" xmlns:a16="http://schemas.microsoft.com/office/drawing/2014/main" id="{3700547C-4B46-418C-9593-093EC8832ED1}"/>
              </a:ext>
            </a:extLst>
          </p:cNvPr>
          <p:cNvSpPr txBox="1"/>
          <p:nvPr/>
        </p:nvSpPr>
        <p:spPr>
          <a:xfrm>
            <a:off x="4572000" y="1752599"/>
            <a:ext cx="35814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95.57% reduction in wrinkles</a:t>
            </a:r>
          </a:p>
          <a:p>
            <a:pPr marL="342900" indent="-342900">
              <a:buFont typeface="Arial" panose="020B0604020202020204" pitchFamily="34" charset="0"/>
              <a:buChar char="•"/>
            </a:pP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133.07% increase in skin luminescence</a:t>
            </a:r>
          </a:p>
          <a:p>
            <a:pPr marL="342900" indent="-342900">
              <a:buFont typeface="Arial" panose="020B0604020202020204" pitchFamily="34" charset="0"/>
              <a:buChar char="•"/>
            </a:pP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17.19% acceleration of cell renewal</a:t>
            </a:r>
          </a:p>
        </p:txBody>
      </p:sp>
      <p:sp>
        <p:nvSpPr>
          <p:cNvPr id="7" name="TextBox 6">
            <a:extLst>
              <a:ext uri="{FF2B5EF4-FFF2-40B4-BE49-F238E27FC236}">
                <a16:creationId xmlns="" xmlns:a16="http://schemas.microsoft.com/office/drawing/2014/main" id="{40488DE1-64B6-4C3A-82D9-12B496134576}"/>
              </a:ext>
            </a:extLst>
          </p:cNvPr>
          <p:cNvSpPr txBox="1"/>
          <p:nvPr/>
        </p:nvSpPr>
        <p:spPr>
          <a:xfrm>
            <a:off x="5295900" y="4724400"/>
            <a:ext cx="2705100" cy="584775"/>
          </a:xfrm>
          <a:prstGeom prst="rect">
            <a:avLst/>
          </a:prstGeom>
          <a:noFill/>
        </p:spPr>
        <p:txBody>
          <a:bodyPr wrap="square" rtlCol="0">
            <a:spAutoFit/>
          </a:bodyPr>
          <a:lstStyle/>
          <a:p>
            <a:r>
              <a:rPr lang="en-US" sz="3200" dirty="0" err="1">
                <a:solidFill>
                  <a:srgbClr val="C00000"/>
                </a:solidFill>
                <a:latin typeface="Arial" panose="020B0604020202020204" pitchFamily="34" charset="0"/>
                <a:cs typeface="Arial" panose="020B0604020202020204" pitchFamily="34" charset="0"/>
              </a:rPr>
              <a:t>Smarticles</a:t>
            </a:r>
            <a:r>
              <a:rPr lang="en-US" sz="3200"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67285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Placental Co-Culture</a:t>
            </a:r>
          </a:p>
        </p:txBody>
      </p:sp>
      <p:pic>
        <p:nvPicPr>
          <p:cNvPr id="4" name="Content Placeholder 3" descr="IMAG0244.jpg"/>
          <p:cNvPicPr>
            <a:picLocks noGrp="1" noChangeAspect="1"/>
          </p:cNvPicPr>
          <p:nvPr>
            <p:ph idx="4294967295"/>
          </p:nvPr>
        </p:nvPicPr>
        <p:blipFill>
          <a:blip r:embed="rId2" cstate="print"/>
          <a:stretch>
            <a:fillRect/>
          </a:stretch>
        </p:blipFill>
        <p:spPr>
          <a:xfrm>
            <a:off x="1809750" y="1600200"/>
            <a:ext cx="5524500" cy="3197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815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15 5 kd b.jpg"/>
          <p:cNvPicPr>
            <a:picLocks noGrp="1" noChangeAspect="1"/>
          </p:cNvPicPr>
          <p:nvPr>
            <p:ph idx="4294967295"/>
          </p:nvPr>
        </p:nvPicPr>
        <p:blipFill>
          <a:blip r:embed="rId3" cstate="print"/>
          <a:stretch>
            <a:fillRect/>
          </a:stretch>
        </p:blipFill>
        <p:spPr>
          <a:xfrm>
            <a:off x="1628775" y="990600"/>
            <a:ext cx="5886450" cy="4414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218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Harvest vs. Flask</a:t>
            </a:r>
          </a:p>
        </p:txBody>
      </p:sp>
      <p:sp>
        <p:nvSpPr>
          <p:cNvPr id="4" name="Rectangle 3"/>
          <p:cNvSpPr/>
          <p:nvPr/>
        </p:nvSpPr>
        <p:spPr>
          <a:xfrm>
            <a:off x="914400" y="1981200"/>
            <a:ext cx="6934200" cy="304800"/>
          </a:xfrm>
          <a:prstGeom prst="rect">
            <a:avLst/>
          </a:prstGeom>
          <a:solidFill>
            <a:srgbClr val="3DDFC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4400" y="2667000"/>
            <a:ext cx="6934200" cy="304800"/>
          </a:xfrm>
          <a:prstGeom prst="rect">
            <a:avLst/>
          </a:prstGeom>
          <a:solidFill>
            <a:srgbClr val="3DDFC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4400" y="3276600"/>
            <a:ext cx="6934200" cy="304800"/>
          </a:xfrm>
          <a:prstGeom prst="rect">
            <a:avLst/>
          </a:prstGeom>
          <a:solidFill>
            <a:srgbClr val="3DDFC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3962400"/>
            <a:ext cx="6934200" cy="304800"/>
          </a:xfrm>
          <a:prstGeom prst="rect">
            <a:avLst/>
          </a:prstGeom>
          <a:solidFill>
            <a:srgbClr val="3DDFC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4600755"/>
            <a:ext cx="6934200" cy="304800"/>
          </a:xfrm>
          <a:prstGeom prst="rect">
            <a:avLst/>
          </a:prstGeom>
          <a:solidFill>
            <a:srgbClr val="3DDFC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990600" y="1524000"/>
            <a:ext cx="7543800" cy="4316413"/>
          </a:xfrm>
        </p:spPr>
        <p:txBody>
          <a:bodyPr>
            <a:normAutofit/>
          </a:bodyPr>
          <a:lstStyle/>
          <a:p>
            <a:pPr>
              <a:buNone/>
            </a:pPr>
            <a:r>
              <a:rPr lang="en-US" sz="2400" dirty="0">
                <a:solidFill>
                  <a:schemeClr val="tx1">
                    <a:lumMod val="85000"/>
                    <a:lumOff val="15000"/>
                  </a:schemeClr>
                </a:solidFill>
                <a:latin typeface="Arial" panose="020B0604020202020204" pitchFamily="34" charset="0"/>
                <a:cs typeface="Arial" panose="020B0604020202020204" pitchFamily="34" charset="0"/>
              </a:rPr>
              <a:t>Phenotype		ECS Harvest		Flask</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45			4%			1%</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34			0%			0%</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CD133/2			2%			0%</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CD31			3%			48%</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13			6%			83%</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105			43%			99%</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73			18%			99%</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90			5%			96%</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CD 14			23%			4%</a:t>
            </a:r>
          </a:p>
          <a:p>
            <a:pPr marL="0" indent="0">
              <a:buNone/>
            </a:pPr>
            <a:r>
              <a:rPr lang="en-US" sz="1800" dirty="0">
                <a:solidFill>
                  <a:schemeClr val="tx1">
                    <a:lumMod val="85000"/>
                    <a:lumOff val="15000"/>
                  </a:schemeClr>
                </a:solidFill>
                <a:latin typeface="Arial" panose="020B0604020202020204" pitchFamily="34" charset="0"/>
                <a:cs typeface="Arial" panose="020B0604020202020204" pitchFamily="34" charset="0"/>
              </a:rPr>
              <a:t>NANOG			0%			0%</a:t>
            </a:r>
          </a:p>
        </p:txBody>
      </p:sp>
    </p:spTree>
    <p:extLst>
      <p:ext uri="{BB962C8B-B14F-4D97-AF65-F5344CB8AC3E}">
        <p14:creationId xmlns:p14="http://schemas.microsoft.com/office/powerpoint/2010/main" val="1969056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1_03.jpg"/>
          <p:cNvPicPr>
            <a:picLocks noGrp="1" noChangeAspect="1"/>
          </p:cNvPicPr>
          <p:nvPr>
            <p:ph idx="4294967295"/>
          </p:nvPr>
        </p:nvPicPr>
        <p:blipFill>
          <a:blip r:embed="rId2" cstate="print"/>
          <a:stretch>
            <a:fillRect/>
          </a:stretch>
        </p:blipFill>
        <p:spPr>
          <a:xfrm>
            <a:off x="2095500" y="1066800"/>
            <a:ext cx="4953000" cy="4333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4515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a:bodyPr>
          <a:lstStyle/>
          <a:p>
            <a:pPr eaLnBrk="1" hangingPunct="1"/>
            <a:r>
              <a:rPr lang="en-US" sz="3200" dirty="0"/>
              <a:t>Summary</a:t>
            </a:r>
          </a:p>
        </p:txBody>
      </p:sp>
      <p:sp>
        <p:nvSpPr>
          <p:cNvPr id="81923" name="Rectangle 3"/>
          <p:cNvSpPr>
            <a:spLocks noGrp="1" noChangeArrowheads="1"/>
          </p:cNvSpPr>
          <p:nvPr>
            <p:ph idx="4294967295"/>
          </p:nvPr>
        </p:nvSpPr>
        <p:spPr>
          <a:xfrm>
            <a:off x="609600" y="1447801"/>
            <a:ext cx="7772400" cy="4419600"/>
          </a:xfrm>
        </p:spPr>
        <p:txBody>
          <a:bodyPr>
            <a:normAutofit/>
          </a:bodyPr>
          <a:lstStyle/>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Hollow fiber bioreactors are the method of choice for the culture of 10</a:t>
            </a:r>
            <a:r>
              <a:rPr lang="en-US" sz="2400" baseline="30000" dirty="0">
                <a:solidFill>
                  <a:schemeClr val="tx1">
                    <a:lumMod val="85000"/>
                    <a:lumOff val="15000"/>
                  </a:schemeClr>
                </a:solidFill>
                <a:latin typeface="Arial" panose="020B0604020202020204" pitchFamily="34" charset="0"/>
                <a:cs typeface="Arial" panose="020B0604020202020204" pitchFamily="34" charset="0"/>
              </a:rPr>
              <a:t>9</a:t>
            </a:r>
            <a:r>
              <a:rPr lang="en-US" sz="2400" dirty="0">
                <a:solidFill>
                  <a:schemeClr val="tx1">
                    <a:lumMod val="85000"/>
                    <a:lumOff val="15000"/>
                  </a:schemeClr>
                </a:solidFill>
                <a:latin typeface="Arial" panose="020B0604020202020204" pitchFamily="34" charset="0"/>
                <a:cs typeface="Arial" panose="020B0604020202020204" pitchFamily="34" charset="0"/>
              </a:rPr>
              <a:t> to 10</a:t>
            </a:r>
            <a:r>
              <a:rPr lang="en-US" sz="2400" baseline="30000" dirty="0">
                <a:solidFill>
                  <a:schemeClr val="tx1">
                    <a:lumMod val="85000"/>
                    <a:lumOff val="15000"/>
                  </a:schemeClr>
                </a:solidFill>
                <a:latin typeface="Arial" panose="020B0604020202020204" pitchFamily="34" charset="0"/>
                <a:cs typeface="Arial" panose="020B0604020202020204" pitchFamily="34" charset="0"/>
              </a:rPr>
              <a:t>11</a:t>
            </a:r>
            <a:r>
              <a:rPr lang="en-US" sz="2400" dirty="0">
                <a:solidFill>
                  <a:schemeClr val="tx1">
                    <a:lumMod val="85000"/>
                    <a:lumOff val="15000"/>
                  </a:schemeClr>
                </a:solidFill>
                <a:latin typeface="Arial" panose="020B0604020202020204" pitchFamily="34" charset="0"/>
                <a:cs typeface="Arial" panose="020B0604020202020204" pitchFamily="34" charset="0"/>
              </a:rPr>
              <a:t> cells</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Can produce gram quantities of exosomes</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Concentration of 100x higher than with conventional methods</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The most </a:t>
            </a:r>
            <a:r>
              <a:rPr lang="en-US" sz="2400" i="1" dirty="0">
                <a:solidFill>
                  <a:schemeClr val="tx1">
                    <a:lumMod val="85000"/>
                    <a:lumOff val="15000"/>
                  </a:schemeClr>
                </a:solidFill>
                <a:latin typeface="Arial" panose="020B0604020202020204" pitchFamily="34" charset="0"/>
                <a:cs typeface="Arial" panose="020B0604020202020204" pitchFamily="34" charset="0"/>
              </a:rPr>
              <a:t>in vivo</a:t>
            </a:r>
            <a:r>
              <a:rPr lang="en-US" sz="2400" dirty="0">
                <a:solidFill>
                  <a:schemeClr val="tx1">
                    <a:lumMod val="85000"/>
                    <a:lumOff val="15000"/>
                  </a:schemeClr>
                </a:solidFill>
                <a:latin typeface="Arial" panose="020B0604020202020204" pitchFamily="34" charset="0"/>
                <a:cs typeface="Arial" panose="020B0604020202020204" pitchFamily="34" charset="0"/>
              </a:rPr>
              <a:t> method for culturing cells over long periods of time</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Suitable for </a:t>
            </a:r>
            <a:r>
              <a:rPr lang="en-US" sz="2400" dirty="0" smtClean="0">
                <a:solidFill>
                  <a:schemeClr val="tx1">
                    <a:lumMod val="85000"/>
                    <a:lumOff val="15000"/>
                  </a:schemeClr>
                </a:solidFill>
                <a:latin typeface="Arial" panose="020B0604020202020204" pitchFamily="34" charset="0"/>
                <a:cs typeface="Arial" panose="020B0604020202020204" pitchFamily="34" charset="0"/>
              </a:rPr>
              <a:t>cGMP production</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Permits use of FBS without endogenous EV contamination</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Saves time, space, purification costs</a:t>
            </a:r>
          </a:p>
          <a:p>
            <a:pPr eaLnBrk="1" hangingPunct="1">
              <a:lnSpc>
                <a:spcPct val="90000"/>
              </a:lnSpc>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42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53623"/>
            <a:ext cx="9448800" cy="9774621"/>
          </a:xfrm>
          <a:prstGeom prst="rect">
            <a:avLst/>
          </a:prstGeom>
        </p:spPr>
      </p:pic>
    </p:spTree>
    <p:extLst>
      <p:ext uri="{BB962C8B-B14F-4D97-AF65-F5344CB8AC3E}">
        <p14:creationId xmlns:p14="http://schemas.microsoft.com/office/powerpoint/2010/main" val="275558856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1731989" y="1219200"/>
            <a:ext cx="5716812" cy="2430041"/>
            <a:chOff x="71705" y="757793"/>
            <a:chExt cx="8461907" cy="3523131"/>
          </a:xfrm>
        </p:grpSpPr>
        <p:pic>
          <p:nvPicPr>
            <p:cNvPr id="4" name="Image 3" descr="SVF Fred 1000e Injection 2 2016-09-07 14-09-44_GraphExport.bmp"/>
            <p:cNvPicPr>
              <a:picLocks noChangeAspect="1"/>
            </p:cNvPicPr>
            <p:nvPr/>
          </p:nvPicPr>
          <p:blipFill rotWithShape="1">
            <a:blip r:embed="rId2">
              <a:extLst>
                <a:ext uri="{28A0092B-C50C-407E-A947-70E740481C1C}">
                  <a14:useLocalDpi xmlns:a14="http://schemas.microsoft.com/office/drawing/2010/main" val="0"/>
                </a:ext>
              </a:extLst>
            </a:blip>
            <a:srcRect r="62119"/>
            <a:stretch/>
          </p:blipFill>
          <p:spPr>
            <a:xfrm>
              <a:off x="114303" y="1151473"/>
              <a:ext cx="2062330" cy="3115945"/>
            </a:xfrm>
            <a:prstGeom prst="rect">
              <a:avLst/>
            </a:prstGeom>
          </p:spPr>
        </p:pic>
        <p:pic>
          <p:nvPicPr>
            <p:cNvPr id="5" name="Image 4" descr="permeat 500K SVF 100e tube9 bis 2016-09-07 16-08-16_GraphExport.bmp"/>
            <p:cNvPicPr>
              <a:picLocks noChangeAspect="1"/>
            </p:cNvPicPr>
            <p:nvPr/>
          </p:nvPicPr>
          <p:blipFill rotWithShape="1">
            <a:blip r:embed="rId3">
              <a:extLst>
                <a:ext uri="{28A0092B-C50C-407E-A947-70E740481C1C}">
                  <a14:useLocalDpi xmlns:a14="http://schemas.microsoft.com/office/drawing/2010/main" val="0"/>
                </a:ext>
              </a:extLst>
            </a:blip>
            <a:srcRect t="-1" r="64784" b="-1"/>
            <a:stretch/>
          </p:blipFill>
          <p:spPr>
            <a:xfrm>
              <a:off x="3340104" y="1151473"/>
              <a:ext cx="2062330" cy="3129451"/>
            </a:xfrm>
            <a:prstGeom prst="rect">
              <a:avLst/>
            </a:prstGeom>
          </p:spPr>
        </p:pic>
        <p:pic>
          <p:nvPicPr>
            <p:cNvPr id="6" name="Image 5" descr="PBS 2016-09-07 16-25-25_GraphExport.bmp"/>
            <p:cNvPicPr>
              <a:picLocks noChangeAspect="1"/>
            </p:cNvPicPr>
            <p:nvPr/>
          </p:nvPicPr>
          <p:blipFill rotWithShape="1">
            <a:blip r:embed="rId4">
              <a:extLst>
                <a:ext uri="{28A0092B-C50C-407E-A947-70E740481C1C}">
                  <a14:useLocalDpi xmlns:a14="http://schemas.microsoft.com/office/drawing/2010/main" val="0"/>
                </a:ext>
              </a:extLst>
            </a:blip>
            <a:srcRect r="63241"/>
            <a:stretch/>
          </p:blipFill>
          <p:spPr>
            <a:xfrm>
              <a:off x="6397552" y="1127125"/>
              <a:ext cx="1974843" cy="3140293"/>
            </a:xfrm>
            <a:prstGeom prst="rect">
              <a:avLst/>
            </a:prstGeom>
          </p:spPr>
        </p:pic>
        <p:sp>
          <p:nvSpPr>
            <p:cNvPr id="11" name="ZoneTexte 10"/>
            <p:cNvSpPr txBox="1"/>
            <p:nvPr/>
          </p:nvSpPr>
          <p:spPr>
            <a:xfrm>
              <a:off x="6236334" y="1190690"/>
              <a:ext cx="2297278" cy="624710"/>
            </a:xfrm>
            <a:prstGeom prst="rect">
              <a:avLst/>
            </a:prstGeom>
            <a:noFill/>
          </p:spPr>
          <p:txBody>
            <a:bodyPr wrap="none" rtlCol="0">
              <a:spAutoFit/>
            </a:bodyPr>
            <a:lstStyle/>
            <a:p>
              <a:pPr algn="ctr"/>
              <a:r>
                <a:rPr lang="fr-FR" sz="1050" dirty="0">
                  <a:solidFill>
                    <a:srgbClr val="FFFFFF"/>
                  </a:solidFill>
                  <a:latin typeface="Arial" panose="020B0604020202020204" pitchFamily="34" charset="0"/>
                  <a:cs typeface="Arial" panose="020B0604020202020204" pitchFamily="34" charset="0"/>
                </a:rPr>
                <a:t>PBS</a:t>
              </a:r>
            </a:p>
            <a:p>
              <a:pPr algn="ctr"/>
              <a:r>
                <a:rPr lang="fr-FR" sz="1050" dirty="0">
                  <a:solidFill>
                    <a:srgbClr val="FFFFFF"/>
                  </a:solidFill>
                  <a:latin typeface="Arial" panose="020B0604020202020204" pitchFamily="34" charset="0"/>
                  <a:cs typeface="Arial" panose="020B0604020202020204" pitchFamily="34" charset="0"/>
                </a:rPr>
                <a:t>(4,1 10</a:t>
              </a:r>
              <a:r>
                <a:rPr lang="fr-FR" sz="1050" baseline="30000" dirty="0">
                  <a:solidFill>
                    <a:srgbClr val="FFFFFF"/>
                  </a:solidFill>
                  <a:latin typeface="Arial" panose="020B0604020202020204" pitchFamily="34" charset="0"/>
                  <a:cs typeface="Arial" panose="020B0604020202020204" pitchFamily="34" charset="0"/>
                </a:rPr>
                <a:t>6</a:t>
              </a:r>
              <a:r>
                <a:rPr lang="fr-FR" sz="1050" dirty="0">
                  <a:solidFill>
                    <a:srgbClr val="FFFFFF"/>
                  </a:solidFill>
                  <a:latin typeface="Arial" panose="020B0604020202020204" pitchFamily="34" charset="0"/>
                  <a:cs typeface="Arial" panose="020B0604020202020204" pitchFamily="34" charset="0"/>
                </a:rPr>
                <a:t> particules/ml</a:t>
              </a:r>
              <a:r>
                <a:rPr lang="fr-FR" sz="1050" dirty="0">
                  <a:solidFill>
                    <a:srgbClr val="FFFFFF"/>
                  </a:solidFill>
                  <a:cs typeface="Arial"/>
                </a:rPr>
                <a:t>)</a:t>
              </a:r>
            </a:p>
          </p:txBody>
        </p:sp>
        <p:sp>
          <p:nvSpPr>
            <p:cNvPr id="16" name="ZoneTexte 15"/>
            <p:cNvSpPr txBox="1"/>
            <p:nvPr/>
          </p:nvSpPr>
          <p:spPr>
            <a:xfrm>
              <a:off x="131933" y="1190690"/>
              <a:ext cx="2044699" cy="836666"/>
            </a:xfrm>
            <a:prstGeom prst="rect">
              <a:avLst/>
            </a:prstGeom>
            <a:noFill/>
          </p:spPr>
          <p:txBody>
            <a:bodyPr wrap="square" rtlCol="0">
              <a:spAutoFit/>
            </a:bodyPr>
            <a:lstStyle/>
            <a:p>
              <a:pPr algn="ctr"/>
              <a:r>
                <a:rPr lang="fr-FR" sz="1050" dirty="0">
                  <a:solidFill>
                    <a:srgbClr val="FFFFFF"/>
                  </a:solidFill>
                  <a:latin typeface="Arial" panose="020B0604020202020204" pitchFamily="34" charset="0"/>
                  <a:cs typeface="Arial" panose="020B0604020202020204" pitchFamily="34" charset="0"/>
                </a:rPr>
                <a:t>FCS (1/1000e)</a:t>
              </a:r>
            </a:p>
            <a:p>
              <a:pPr algn="ctr"/>
              <a:r>
                <a:rPr lang="fr-FR" sz="1050" dirty="0">
                  <a:solidFill>
                    <a:srgbClr val="FFFFFF"/>
                  </a:solidFill>
                  <a:latin typeface="Arial" panose="020B0604020202020204" pitchFamily="34" charset="0"/>
                  <a:cs typeface="Arial" panose="020B0604020202020204" pitchFamily="34" charset="0"/>
                </a:rPr>
                <a:t>(3,4 10</a:t>
              </a:r>
              <a:r>
                <a:rPr lang="fr-FR" sz="1050" baseline="30000" dirty="0">
                  <a:solidFill>
                    <a:srgbClr val="FFFFFF"/>
                  </a:solidFill>
                  <a:latin typeface="Arial" panose="020B0604020202020204" pitchFamily="34" charset="0"/>
                  <a:cs typeface="Arial" panose="020B0604020202020204" pitchFamily="34" charset="0"/>
                </a:rPr>
                <a:t>8</a:t>
              </a:r>
              <a:r>
                <a:rPr lang="fr-FR" sz="1050" dirty="0">
                  <a:solidFill>
                    <a:srgbClr val="FFFFFF"/>
                  </a:solidFill>
                  <a:latin typeface="Arial" panose="020B0604020202020204" pitchFamily="34" charset="0"/>
                  <a:cs typeface="Arial" panose="020B0604020202020204" pitchFamily="34" charset="0"/>
                </a:rPr>
                <a:t> particules/ml)</a:t>
              </a:r>
            </a:p>
          </p:txBody>
        </p:sp>
        <p:sp>
          <p:nvSpPr>
            <p:cNvPr id="17" name="ZoneTexte 16"/>
            <p:cNvSpPr txBox="1"/>
            <p:nvPr/>
          </p:nvSpPr>
          <p:spPr>
            <a:xfrm>
              <a:off x="3340104" y="1151472"/>
              <a:ext cx="2044699" cy="836666"/>
            </a:xfrm>
            <a:prstGeom prst="rect">
              <a:avLst/>
            </a:prstGeom>
            <a:noFill/>
          </p:spPr>
          <p:txBody>
            <a:bodyPr wrap="square" rtlCol="0">
              <a:spAutoFit/>
            </a:bodyPr>
            <a:lstStyle/>
            <a:p>
              <a:pPr algn="ctr"/>
              <a:r>
                <a:rPr lang="fr-FR" sz="1050" dirty="0">
                  <a:solidFill>
                    <a:schemeClr val="bg1"/>
                  </a:solidFill>
                  <a:latin typeface="Arial" panose="020B0604020202020204" pitchFamily="34" charset="0"/>
                  <a:cs typeface="Arial" panose="020B0604020202020204" pitchFamily="34" charset="0"/>
                </a:rPr>
                <a:t>FCS (</a:t>
              </a:r>
              <a:r>
                <a:rPr lang="fr-FR" sz="1050" dirty="0">
                  <a:solidFill>
                    <a:schemeClr val="bg1"/>
                  </a:solidFill>
                  <a:latin typeface="Arial" panose="020B0604020202020204" pitchFamily="34" charset="0"/>
                  <a:cs typeface="Arial" panose="020B0604020202020204" pitchFamily="34" charset="0"/>
                  <a:sym typeface="Symbol"/>
                </a:rPr>
                <a:t>E</a:t>
              </a:r>
              <a:r>
                <a:rPr lang="fr-FR" sz="1050" dirty="0">
                  <a:solidFill>
                    <a:schemeClr val="bg1"/>
                  </a:solidFill>
                  <a:latin typeface="Arial" panose="020B0604020202020204" pitchFamily="34" charset="0"/>
                  <a:cs typeface="Arial" panose="020B0604020202020204" pitchFamily="34" charset="0"/>
                </a:rPr>
                <a:t>V</a:t>
              </a:r>
              <a:r>
                <a:rPr lang="fr-FR" sz="1050" baseline="30000" dirty="0">
                  <a:solidFill>
                    <a:schemeClr val="bg1"/>
                  </a:solidFill>
                  <a:latin typeface="Arial" panose="020B0604020202020204" pitchFamily="34" charset="0"/>
                  <a:cs typeface="Arial" panose="020B0604020202020204" pitchFamily="34" charset="0"/>
                </a:rPr>
                <a:t>-</a:t>
              </a:r>
              <a:r>
                <a:rPr lang="fr-FR" sz="1050" dirty="0">
                  <a:solidFill>
                    <a:schemeClr val="bg1"/>
                  </a:solidFill>
                  <a:latin typeface="Arial" panose="020B0604020202020204" pitchFamily="34" charset="0"/>
                  <a:cs typeface="Arial" panose="020B0604020202020204" pitchFamily="34" charset="0"/>
                </a:rPr>
                <a:t>)  </a:t>
              </a:r>
              <a:r>
                <a:rPr lang="fr-FR" sz="1050" dirty="0">
                  <a:solidFill>
                    <a:srgbClr val="FFFFFF"/>
                  </a:solidFill>
                  <a:latin typeface="Arial" panose="020B0604020202020204" pitchFamily="34" charset="0"/>
                  <a:cs typeface="Arial" panose="020B0604020202020204" pitchFamily="34" charset="0"/>
                </a:rPr>
                <a:t>(1/100e)</a:t>
              </a:r>
            </a:p>
            <a:p>
              <a:pPr algn="ctr"/>
              <a:r>
                <a:rPr lang="fr-FR" sz="1050" dirty="0">
                  <a:solidFill>
                    <a:srgbClr val="FFFFFF"/>
                  </a:solidFill>
                  <a:latin typeface="Arial" panose="020B0604020202020204" pitchFamily="34" charset="0"/>
                  <a:cs typeface="Arial" panose="020B0604020202020204" pitchFamily="34" charset="0"/>
                </a:rPr>
                <a:t>(6,5 10</a:t>
              </a:r>
              <a:r>
                <a:rPr lang="fr-FR" sz="1050" baseline="30000" dirty="0">
                  <a:solidFill>
                    <a:srgbClr val="FFFFFF"/>
                  </a:solidFill>
                  <a:latin typeface="Arial" panose="020B0604020202020204" pitchFamily="34" charset="0"/>
                  <a:cs typeface="Arial" panose="020B0604020202020204" pitchFamily="34" charset="0"/>
                </a:rPr>
                <a:t>6</a:t>
              </a:r>
              <a:r>
                <a:rPr lang="fr-FR" sz="1050" dirty="0">
                  <a:solidFill>
                    <a:srgbClr val="FFFFFF"/>
                  </a:solidFill>
                  <a:latin typeface="Arial" panose="020B0604020202020204" pitchFamily="34" charset="0"/>
                  <a:cs typeface="Arial" panose="020B0604020202020204" pitchFamily="34" charset="0"/>
                </a:rPr>
                <a:t> particules/ml)</a:t>
              </a:r>
            </a:p>
          </p:txBody>
        </p:sp>
        <p:sp>
          <p:nvSpPr>
            <p:cNvPr id="2" name="ZoneTexte 1"/>
            <p:cNvSpPr txBox="1"/>
            <p:nvPr/>
          </p:nvSpPr>
          <p:spPr>
            <a:xfrm>
              <a:off x="71705" y="757793"/>
              <a:ext cx="1835143" cy="364360"/>
            </a:xfrm>
            <a:prstGeom prst="rect">
              <a:avLst/>
            </a:prstGeom>
            <a:noFill/>
          </p:spPr>
          <p:txBody>
            <a:bodyPr wrap="none" rtlCol="0">
              <a:spAutoFit/>
            </a:bodyPr>
            <a:lstStyle/>
            <a:p>
              <a:r>
                <a:rPr lang="fr-FR" sz="1400" dirty="0" err="1">
                  <a:latin typeface="Arial" panose="020B0604020202020204" pitchFamily="34" charset="0"/>
                  <a:cs typeface="Arial" panose="020B0604020202020204" pitchFamily="34" charset="0"/>
                </a:rPr>
                <a:t>Before</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Depletion</a:t>
              </a:r>
              <a:endParaRPr lang="fr-FR" sz="1400" dirty="0">
                <a:latin typeface="Arial" panose="020B0604020202020204" pitchFamily="34" charset="0"/>
                <a:cs typeface="Arial" panose="020B0604020202020204" pitchFamily="34" charset="0"/>
              </a:endParaRPr>
            </a:p>
          </p:txBody>
        </p:sp>
        <p:sp>
          <p:nvSpPr>
            <p:cNvPr id="3" name="ZoneTexte 2"/>
            <p:cNvSpPr txBox="1"/>
            <p:nvPr/>
          </p:nvSpPr>
          <p:spPr>
            <a:xfrm>
              <a:off x="3373114" y="757793"/>
              <a:ext cx="1654962" cy="364360"/>
            </a:xfrm>
            <a:prstGeom prst="rect">
              <a:avLst/>
            </a:prstGeom>
            <a:noFill/>
          </p:spPr>
          <p:txBody>
            <a:bodyPr wrap="none" rtlCol="0">
              <a:spAutoFit/>
            </a:bodyPr>
            <a:lstStyle/>
            <a:p>
              <a:r>
                <a:rPr lang="fr-FR" sz="1400" dirty="0" err="1">
                  <a:latin typeface="Arial" panose="020B0604020202020204" pitchFamily="34" charset="0"/>
                  <a:cs typeface="Arial" panose="020B0604020202020204" pitchFamily="34" charset="0"/>
                </a:rPr>
                <a:t>After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Depletion</a:t>
              </a:r>
              <a:endParaRPr lang="fr-FR" sz="1400" dirty="0">
                <a:latin typeface="Arial" panose="020B0604020202020204" pitchFamily="34" charset="0"/>
                <a:cs typeface="Arial" panose="020B0604020202020204" pitchFamily="34" charset="0"/>
              </a:endParaRPr>
            </a:p>
          </p:txBody>
        </p:sp>
        <p:sp>
          <p:nvSpPr>
            <p:cNvPr id="7" name="ZoneTexte 6"/>
            <p:cNvSpPr txBox="1"/>
            <p:nvPr/>
          </p:nvSpPr>
          <p:spPr>
            <a:xfrm>
              <a:off x="6837218" y="757793"/>
              <a:ext cx="945858" cy="364360"/>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Solvant</a:t>
              </a:r>
            </a:p>
          </p:txBody>
        </p:sp>
        <p:sp>
          <p:nvSpPr>
            <p:cNvPr id="9" name="Flèche droite 8"/>
            <p:cNvSpPr/>
            <p:nvPr/>
          </p:nvSpPr>
          <p:spPr>
            <a:xfrm>
              <a:off x="2112920" y="2427093"/>
              <a:ext cx="1323044" cy="481208"/>
            </a:xfrm>
            <a:prstGeom prst="righ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err="1">
                  <a:solidFill>
                    <a:schemeClr val="tx1"/>
                  </a:solidFill>
                </a:rPr>
                <a:t>Depletion</a:t>
              </a:r>
              <a:endParaRPr lang="fr-FR" sz="1400" dirty="0">
                <a:solidFill>
                  <a:schemeClr val="tx1"/>
                </a:solidFill>
              </a:endParaRPr>
            </a:p>
          </p:txBody>
        </p:sp>
      </p:grpSp>
      <p:sp>
        <p:nvSpPr>
          <p:cNvPr id="10" name="ZoneTexte 9"/>
          <p:cNvSpPr txBox="1"/>
          <p:nvPr/>
        </p:nvSpPr>
        <p:spPr>
          <a:xfrm>
            <a:off x="710108" y="203537"/>
            <a:ext cx="7680437" cy="1015663"/>
          </a:xfrm>
          <a:prstGeom prst="rect">
            <a:avLst/>
          </a:prstGeom>
          <a:noFill/>
        </p:spPr>
        <p:txBody>
          <a:bodyPr wrap="none" rtlCol="0">
            <a:spAutoFit/>
          </a:bodyPr>
          <a:lstStyle/>
          <a:p>
            <a:pPr algn="ctr"/>
            <a:r>
              <a:rPr lang="fr-FR" sz="2000" b="1" dirty="0">
                <a:solidFill>
                  <a:srgbClr val="008BB4"/>
                </a:solidFill>
                <a:latin typeface="Arial" panose="020B0604020202020204" pitchFamily="34" charset="0"/>
                <a:cs typeface="Arial" panose="020B0604020202020204" pitchFamily="34" charset="0"/>
              </a:rPr>
              <a:t>Qualitative </a:t>
            </a:r>
            <a:r>
              <a:rPr lang="fr-FR" sz="2000" b="1" dirty="0" err="1">
                <a:solidFill>
                  <a:srgbClr val="008BB4"/>
                </a:solidFill>
                <a:latin typeface="Arial" panose="020B0604020202020204" pitchFamily="34" charset="0"/>
                <a:cs typeface="Arial" panose="020B0604020202020204" pitchFamily="34" charset="0"/>
              </a:rPr>
              <a:t>Analysis</a:t>
            </a:r>
            <a:r>
              <a:rPr lang="fr-FR" sz="2000" b="1" dirty="0">
                <a:solidFill>
                  <a:srgbClr val="008BB4"/>
                </a:solidFill>
                <a:latin typeface="Arial" panose="020B0604020202020204" pitchFamily="34" charset="0"/>
                <a:cs typeface="Arial" panose="020B0604020202020204" pitchFamily="34" charset="0"/>
              </a:rPr>
              <a:t> of </a:t>
            </a:r>
            <a:r>
              <a:rPr lang="fr-FR" sz="2000" b="1" dirty="0" err="1">
                <a:solidFill>
                  <a:srgbClr val="008BB4"/>
                </a:solidFill>
                <a:latin typeface="Arial" panose="020B0604020202020204" pitchFamily="34" charset="0"/>
                <a:cs typeface="Arial" panose="020B0604020202020204" pitchFamily="34" charset="0"/>
              </a:rPr>
              <a:t>EVs</a:t>
            </a:r>
            <a:r>
              <a:rPr lang="fr-FR" sz="2000" b="1" dirty="0">
                <a:solidFill>
                  <a:srgbClr val="008BB4"/>
                </a:solidFill>
                <a:latin typeface="Arial" panose="020B0604020202020204" pitchFamily="34" charset="0"/>
                <a:cs typeface="Arial" panose="020B0604020202020204" pitchFamily="34" charset="0"/>
              </a:rPr>
              <a:t> production by </a:t>
            </a:r>
            <a:r>
              <a:rPr lang="fr-FR" sz="2000" b="1" dirty="0" err="1">
                <a:solidFill>
                  <a:srgbClr val="008BB4"/>
                </a:solidFill>
                <a:latin typeface="Arial" panose="020B0604020202020204" pitchFamily="34" charset="0"/>
                <a:cs typeface="Arial" panose="020B0604020202020204" pitchFamily="34" charset="0"/>
              </a:rPr>
              <a:t>Cord</a:t>
            </a:r>
            <a:r>
              <a:rPr lang="fr-FR" sz="2000" b="1" dirty="0">
                <a:solidFill>
                  <a:srgbClr val="008BB4"/>
                </a:solidFill>
                <a:latin typeface="Arial" panose="020B0604020202020204" pitchFamily="34" charset="0"/>
                <a:cs typeface="Arial" panose="020B0604020202020204" pitchFamily="34" charset="0"/>
              </a:rPr>
              <a:t>-Blood MSC in</a:t>
            </a:r>
          </a:p>
          <a:p>
            <a:pPr algn="ctr"/>
            <a:r>
              <a:rPr lang="fr-FR" sz="2000" b="1" dirty="0">
                <a:solidFill>
                  <a:srgbClr val="008BB4"/>
                </a:solidFill>
                <a:latin typeface="Arial" panose="020B0604020202020204" pitchFamily="34" charset="0"/>
                <a:cs typeface="Arial" panose="020B0604020202020204" pitchFamily="34" charset="0"/>
              </a:rPr>
              <a:t> </a:t>
            </a:r>
            <a:r>
              <a:rPr lang="fr-FR" sz="2000" b="1" dirty="0" err="1">
                <a:solidFill>
                  <a:srgbClr val="008BB4"/>
                </a:solidFill>
                <a:latin typeface="Arial" panose="020B0604020202020204" pitchFamily="34" charset="0"/>
                <a:cs typeface="Arial" panose="020B0604020202020204" pitchFamily="34" charset="0"/>
              </a:rPr>
              <a:t>FiberCell</a:t>
            </a:r>
            <a:r>
              <a:rPr lang="fr-FR" sz="2000" b="1" dirty="0">
                <a:solidFill>
                  <a:srgbClr val="008BB4"/>
                </a:solidFill>
                <a:latin typeface="Arial" panose="020B0604020202020204" pitchFamily="34" charset="0"/>
                <a:cs typeface="Arial" panose="020B0604020202020204" pitchFamily="34" charset="0"/>
              </a:rPr>
              <a:t> </a:t>
            </a:r>
            <a:r>
              <a:rPr lang="fr-FR" sz="2000" b="1" dirty="0" err="1">
                <a:solidFill>
                  <a:srgbClr val="008BB4"/>
                </a:solidFill>
                <a:latin typeface="Arial" panose="020B0604020202020204" pitchFamily="34" charset="0"/>
                <a:cs typeface="Arial" panose="020B0604020202020204" pitchFamily="34" charset="0"/>
              </a:rPr>
              <a:t>Duet</a:t>
            </a:r>
            <a:r>
              <a:rPr lang="fr-FR" sz="2000" b="1" dirty="0">
                <a:solidFill>
                  <a:srgbClr val="008BB4"/>
                </a:solidFill>
                <a:latin typeface="Arial" panose="020B0604020202020204" pitchFamily="34" charset="0"/>
                <a:cs typeface="Arial" panose="020B0604020202020204" pitchFamily="34" charset="0"/>
              </a:rPr>
              <a:t> </a:t>
            </a:r>
            <a:r>
              <a:rPr lang="fr-FR" sz="2000" b="1" dirty="0" err="1">
                <a:solidFill>
                  <a:srgbClr val="008BB4"/>
                </a:solidFill>
                <a:latin typeface="Arial" panose="020B0604020202020204" pitchFamily="34" charset="0"/>
                <a:cs typeface="Arial" panose="020B0604020202020204" pitchFamily="34" charset="0"/>
              </a:rPr>
              <a:t>Bioreactor</a:t>
            </a:r>
            <a:r>
              <a:rPr lang="fr-FR" sz="2000" b="1" dirty="0">
                <a:solidFill>
                  <a:srgbClr val="008BB4"/>
                </a:solidFill>
                <a:latin typeface="Arial" panose="020B0604020202020204" pitchFamily="34" charset="0"/>
                <a:cs typeface="Arial" panose="020B0604020202020204" pitchFamily="34" charset="0"/>
              </a:rPr>
              <a:t> C2025D </a:t>
            </a:r>
            <a:r>
              <a:rPr lang="fr-FR" sz="2000" b="1" dirty="0" err="1">
                <a:solidFill>
                  <a:srgbClr val="008BB4"/>
                </a:solidFill>
                <a:latin typeface="Arial" panose="020B0604020202020204" pitchFamily="34" charset="0"/>
                <a:cs typeface="Arial" panose="020B0604020202020204" pitchFamily="34" charset="0"/>
              </a:rPr>
              <a:t>Cartridge</a:t>
            </a:r>
            <a:r>
              <a:rPr lang="fr-FR" sz="2000" b="1" dirty="0">
                <a:solidFill>
                  <a:srgbClr val="008BB4"/>
                </a:solidFill>
                <a:latin typeface="Arial" panose="020B0604020202020204" pitchFamily="34" charset="0"/>
                <a:cs typeface="Arial" panose="020B0604020202020204" pitchFamily="34" charset="0"/>
              </a:rPr>
              <a:t> </a:t>
            </a:r>
          </a:p>
          <a:p>
            <a:pPr algn="ctr"/>
            <a:r>
              <a:rPr lang="fr-FR" sz="2000" b="1" i="1" dirty="0">
                <a:solidFill>
                  <a:srgbClr val="008BB4"/>
                </a:solidFill>
                <a:latin typeface="Arial" panose="020B0604020202020204" pitchFamily="34" charset="0"/>
                <a:cs typeface="Arial" panose="020B0604020202020204" pitchFamily="34" charset="0"/>
              </a:rPr>
              <a:t>NTA Quantification</a:t>
            </a:r>
          </a:p>
        </p:txBody>
      </p:sp>
      <p:pic>
        <p:nvPicPr>
          <p:cNvPr id="12" name="Image 11" descr="BR5 Lavage 10ou11 B 10e 2018-03-27 09-47-34_GraphExport.bmp"/>
          <p:cNvPicPr>
            <a:picLocks noChangeAspect="1"/>
          </p:cNvPicPr>
          <p:nvPr/>
        </p:nvPicPr>
        <p:blipFill rotWithShape="1">
          <a:blip r:embed="rId5">
            <a:extLst>
              <a:ext uri="{28A0092B-C50C-407E-A947-70E740481C1C}">
                <a14:useLocalDpi xmlns:a14="http://schemas.microsoft.com/office/drawing/2010/main" val="0"/>
              </a:ext>
            </a:extLst>
          </a:blip>
          <a:srcRect r="52950"/>
          <a:stretch/>
        </p:blipFill>
        <p:spPr>
          <a:xfrm>
            <a:off x="5888025" y="3877614"/>
            <a:ext cx="1672862" cy="2142183"/>
          </a:xfrm>
          <a:prstGeom prst="rect">
            <a:avLst/>
          </a:prstGeom>
        </p:spPr>
      </p:pic>
      <p:pic>
        <p:nvPicPr>
          <p:cNvPr id="13" name="Image 12" descr="BR5 Lavage 20 10e 2018-04-09 14-12-53_GraphExport.bmp"/>
          <p:cNvPicPr>
            <a:picLocks noChangeAspect="1"/>
          </p:cNvPicPr>
          <p:nvPr/>
        </p:nvPicPr>
        <p:blipFill rotWithShape="1">
          <a:blip r:embed="rId6">
            <a:extLst>
              <a:ext uri="{28A0092B-C50C-407E-A947-70E740481C1C}">
                <a14:useLocalDpi xmlns:a14="http://schemas.microsoft.com/office/drawing/2010/main" val="0"/>
              </a:ext>
            </a:extLst>
          </a:blip>
          <a:srcRect r="52950"/>
          <a:stretch/>
        </p:blipFill>
        <p:spPr>
          <a:xfrm>
            <a:off x="3962400" y="3877615"/>
            <a:ext cx="1672862" cy="2142183"/>
          </a:xfrm>
          <a:prstGeom prst="rect">
            <a:avLst/>
          </a:prstGeom>
        </p:spPr>
      </p:pic>
      <p:pic>
        <p:nvPicPr>
          <p:cNvPr id="14" name="Image 13" descr="MultiExperiment_GraphExport.bmp"/>
          <p:cNvPicPr>
            <a:picLocks noChangeAspect="1"/>
          </p:cNvPicPr>
          <p:nvPr/>
        </p:nvPicPr>
        <p:blipFill rotWithShape="1">
          <a:blip r:embed="rId7">
            <a:extLst>
              <a:ext uri="{28A0092B-C50C-407E-A947-70E740481C1C}">
                <a14:useLocalDpi xmlns:a14="http://schemas.microsoft.com/office/drawing/2010/main" val="0"/>
              </a:ext>
            </a:extLst>
          </a:blip>
          <a:srcRect r="39584"/>
          <a:stretch/>
        </p:blipFill>
        <p:spPr>
          <a:xfrm>
            <a:off x="1524000" y="3887202"/>
            <a:ext cx="2148109" cy="2142183"/>
          </a:xfrm>
          <a:prstGeom prst="rect">
            <a:avLst/>
          </a:prstGeom>
        </p:spPr>
      </p:pic>
      <p:sp>
        <p:nvSpPr>
          <p:cNvPr id="15" name="ZoneTexte 14"/>
          <p:cNvSpPr txBox="1"/>
          <p:nvPr/>
        </p:nvSpPr>
        <p:spPr>
          <a:xfrm>
            <a:off x="2356489" y="4228386"/>
            <a:ext cx="1168910" cy="276999"/>
          </a:xfrm>
          <a:prstGeom prst="rect">
            <a:avLst/>
          </a:prstGeom>
          <a:noFill/>
        </p:spPr>
        <p:txBody>
          <a:bodyPr wrap="none" rtlCol="0">
            <a:spAutoFit/>
          </a:bodyPr>
          <a:lstStyle/>
          <a:p>
            <a:r>
              <a:rPr lang="fr-FR" sz="1200" dirty="0" err="1">
                <a:solidFill>
                  <a:schemeClr val="accent6"/>
                </a:solidFill>
                <a:latin typeface="Arial" panose="020B0604020202020204" pitchFamily="34" charset="0"/>
                <a:cs typeface="Arial" panose="020B0604020202020204" pitchFamily="34" charset="0"/>
              </a:rPr>
              <a:t>EVs</a:t>
            </a:r>
            <a:r>
              <a:rPr lang="fr-FR" sz="1200" dirty="0">
                <a:solidFill>
                  <a:schemeClr val="accent6"/>
                </a:solidFill>
                <a:latin typeface="Arial" panose="020B0604020202020204" pitchFamily="34" charset="0"/>
                <a:cs typeface="Arial" panose="020B0604020202020204" pitchFamily="34" charset="0"/>
              </a:rPr>
              <a:t> </a:t>
            </a:r>
            <a:r>
              <a:rPr lang="fr-FR" sz="1200" dirty="0" err="1">
                <a:solidFill>
                  <a:schemeClr val="accent6"/>
                </a:solidFill>
                <a:latin typeface="Arial" panose="020B0604020202020204" pitchFamily="34" charset="0"/>
                <a:cs typeface="Arial" panose="020B0604020202020204" pitchFamily="34" charset="0"/>
              </a:rPr>
              <a:t>from</a:t>
            </a:r>
            <a:r>
              <a:rPr lang="fr-FR" sz="1200" dirty="0">
                <a:solidFill>
                  <a:schemeClr val="accent6"/>
                </a:solidFill>
                <a:latin typeface="Arial" panose="020B0604020202020204" pitchFamily="34" charset="0"/>
                <a:cs typeface="Arial" panose="020B0604020202020204" pitchFamily="34" charset="0"/>
              </a:rPr>
              <a:t> FCS</a:t>
            </a:r>
          </a:p>
        </p:txBody>
      </p:sp>
      <p:sp>
        <p:nvSpPr>
          <p:cNvPr id="18" name="ZoneTexte 17"/>
          <p:cNvSpPr txBox="1"/>
          <p:nvPr/>
        </p:nvSpPr>
        <p:spPr>
          <a:xfrm>
            <a:off x="2370857" y="4724400"/>
            <a:ext cx="1154542" cy="830997"/>
          </a:xfrm>
          <a:prstGeom prst="rect">
            <a:avLst/>
          </a:prstGeom>
          <a:noFill/>
        </p:spPr>
        <p:txBody>
          <a:bodyPr wrap="square" rtlCol="0">
            <a:spAutoFit/>
          </a:bodyPr>
          <a:lstStyle/>
          <a:p>
            <a:pPr algn="ctr"/>
            <a:r>
              <a:rPr lang="fr-FR" sz="1200" dirty="0" err="1">
                <a:solidFill>
                  <a:srgbClr val="FF0000"/>
                </a:solidFill>
                <a:latin typeface="Arial" panose="020B0604020202020204" pitchFamily="34" charset="0"/>
                <a:cs typeface="Arial" panose="020B0604020202020204" pitchFamily="34" charset="0"/>
              </a:rPr>
              <a:t>Evs</a:t>
            </a:r>
            <a:r>
              <a:rPr lang="fr-FR" sz="1200" dirty="0">
                <a:solidFill>
                  <a:srgbClr val="FF0000"/>
                </a:solidFill>
                <a:latin typeface="Arial" panose="020B0604020202020204" pitchFamily="34" charset="0"/>
                <a:cs typeface="Arial" panose="020B0604020202020204" pitchFamily="34" charset="0"/>
              </a:rPr>
              <a:t> </a:t>
            </a:r>
            <a:r>
              <a:rPr lang="fr-FR" sz="1200" dirty="0" err="1">
                <a:solidFill>
                  <a:srgbClr val="FF0000"/>
                </a:solidFill>
                <a:latin typeface="Arial" panose="020B0604020202020204" pitchFamily="34" charset="0"/>
                <a:cs typeface="Arial" panose="020B0604020202020204" pitchFamily="34" charset="0"/>
              </a:rPr>
              <a:t>from</a:t>
            </a:r>
            <a:r>
              <a:rPr lang="fr-FR" sz="1200" dirty="0">
                <a:solidFill>
                  <a:srgbClr val="FF0000"/>
                </a:solidFill>
                <a:latin typeface="Arial" panose="020B0604020202020204" pitchFamily="34" charset="0"/>
                <a:cs typeface="Arial" panose="020B0604020202020204" pitchFamily="34" charset="0"/>
              </a:rPr>
              <a:t> MSC </a:t>
            </a:r>
          </a:p>
          <a:p>
            <a:pPr algn="ctr"/>
            <a:r>
              <a:rPr lang="fr-FR" sz="1200" dirty="0" err="1">
                <a:solidFill>
                  <a:srgbClr val="FF0000"/>
                </a:solidFill>
                <a:latin typeface="Arial" panose="020B0604020202020204" pitchFamily="34" charset="0"/>
                <a:cs typeface="Arial" panose="020B0604020202020204" pitchFamily="34" charset="0"/>
              </a:rPr>
              <a:t>conditionned</a:t>
            </a:r>
            <a:r>
              <a:rPr lang="fr-FR" sz="1200" dirty="0">
                <a:solidFill>
                  <a:srgbClr val="FF0000"/>
                </a:solidFill>
                <a:latin typeface="Arial" panose="020B0604020202020204" pitchFamily="34" charset="0"/>
                <a:cs typeface="Arial" panose="020B0604020202020204" pitchFamily="34" charset="0"/>
              </a:rPr>
              <a:t> medium</a:t>
            </a:r>
          </a:p>
        </p:txBody>
      </p:sp>
      <p:sp>
        <p:nvSpPr>
          <p:cNvPr id="19" name="ZoneTexte 18"/>
          <p:cNvSpPr txBox="1"/>
          <p:nvPr/>
        </p:nvSpPr>
        <p:spPr>
          <a:xfrm>
            <a:off x="6081491" y="3941799"/>
            <a:ext cx="1285929" cy="276999"/>
          </a:xfrm>
          <a:prstGeom prst="rect">
            <a:avLst/>
          </a:prstGeom>
          <a:noFill/>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fr-FR" dirty="0"/>
              <a:t>D3 First </a:t>
            </a:r>
            <a:r>
              <a:rPr lang="fr-FR" dirty="0" err="1"/>
              <a:t>Sample</a:t>
            </a:r>
            <a:endParaRPr lang="fr-FR" dirty="0"/>
          </a:p>
        </p:txBody>
      </p:sp>
      <p:sp>
        <p:nvSpPr>
          <p:cNvPr id="20" name="ZoneTexte 19"/>
          <p:cNvSpPr txBox="1"/>
          <p:nvPr/>
        </p:nvSpPr>
        <p:spPr>
          <a:xfrm>
            <a:off x="4118642" y="3887202"/>
            <a:ext cx="1469798" cy="276999"/>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D27 Last </a:t>
            </a:r>
            <a:r>
              <a:rPr lang="fr-FR" sz="1200" dirty="0" err="1">
                <a:solidFill>
                  <a:schemeClr val="bg1"/>
                </a:solidFill>
                <a:latin typeface="Arial" panose="020B0604020202020204" pitchFamily="34" charset="0"/>
                <a:cs typeface="Arial" panose="020B0604020202020204" pitchFamily="34" charset="0"/>
              </a:rPr>
              <a:t>Sample</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998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1371600"/>
            <a:ext cx="3124200" cy="4525963"/>
          </a:xfrm>
        </p:spPr>
        <p:txBody>
          <a:bodyPr>
            <a:normAutofit/>
          </a:bodyPr>
          <a:lstStyle/>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Roller Bottles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Factory</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Cube</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Culture Bags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Spinner Flasks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Bioreactors</a:t>
            </a:r>
          </a:p>
          <a:p>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218" name="Text Box 2"/>
          <p:cNvSpPr txBox="1">
            <a:spLocks noChangeArrowheads="1"/>
          </p:cNvSpPr>
          <p:nvPr/>
        </p:nvSpPr>
        <p:spPr bwMode="auto">
          <a:xfrm>
            <a:off x="1279525" y="288925"/>
            <a:ext cx="6416675" cy="457200"/>
          </a:xfrm>
          <a:prstGeom prst="rect">
            <a:avLst/>
          </a:prstGeom>
          <a:noFill/>
          <a:ln w="9525">
            <a:noFill/>
            <a:miter lim="800000"/>
            <a:headEnd/>
            <a:tailEnd/>
          </a:ln>
        </p:spPr>
        <p:txBody>
          <a:bodyPr>
            <a:spAutoFit/>
          </a:bodyPr>
          <a:lstStyle/>
          <a:p>
            <a:endParaRPr lang="en-US">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pic>
        <p:nvPicPr>
          <p:cNvPr id="11" name="Picture 10">
            <a:extLst>
              <a:ext uri="{FF2B5EF4-FFF2-40B4-BE49-F238E27FC236}">
                <a16:creationId xmlns:lc="http://schemas.openxmlformats.org/drawingml/2006/lockedCanvas" xmlns:a16="http://schemas.microsoft.com/office/drawing/2014/main" xmlns="" id="{5AE6918B-78D0-4AF5-A491-08D59410E4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1524000"/>
            <a:ext cx="3216504" cy="3136028"/>
          </a:xfrm>
          <a:prstGeom prst="rect">
            <a:avLst/>
          </a:prstGeom>
          <a:ln>
            <a:noFill/>
          </a:ln>
          <a:effectLst>
            <a:outerShdw blurRad="292100" dist="139700" dir="2700000" algn="tl" rotWithShape="0">
              <a:srgbClr val="333333">
                <a:alpha val="65000"/>
              </a:srgbClr>
            </a:outerShdw>
          </a:effectLst>
        </p:spPr>
      </p:pic>
      <p:sp>
        <p:nvSpPr>
          <p:cNvPr id="15"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Cell Culture Options for Scale-up</a:t>
            </a:r>
            <a:endParaRPr lang="en-US" sz="3200" b="1" dirty="0">
              <a:solidFill>
                <a:srgbClr val="008BB4"/>
              </a:solidFill>
              <a:latin typeface="Arial" panose="020B0604020202020204" pitchFamily="34" charset="0"/>
              <a:cs typeface="Arial" panose="020B0604020202020204" pitchFamily="34" charset="0"/>
            </a:endParaRPr>
          </a:p>
        </p:txBody>
      </p:sp>
      <p:sp>
        <p:nvSpPr>
          <p:cNvPr id="16" name="Rectangle 15"/>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25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09601" y="1219200"/>
            <a:ext cx="7848599" cy="5355312"/>
          </a:xfrm>
          <a:prstGeom prst="rect">
            <a:avLst/>
          </a:prstGeom>
          <a:noFill/>
        </p:spPr>
        <p:txBody>
          <a:bodyPr wrap="square" rtlCol="0">
            <a:spAutoFit/>
          </a:bodyPr>
          <a:lstStyle/>
          <a:p>
            <a:r>
              <a:rPr lang="fr-FR" sz="1800" dirty="0" smtClean="0">
                <a:solidFill>
                  <a:schemeClr val="tx1">
                    <a:lumMod val="85000"/>
                    <a:lumOff val="15000"/>
                  </a:schemeClr>
                </a:solidFill>
                <a:latin typeface="Arial" panose="020B0604020202020204" pitchFamily="34" charset="0"/>
                <a:cs typeface="Arial" panose="020B0604020202020204" pitchFamily="34" charset="0"/>
              </a:rPr>
              <a:t>In </a:t>
            </a:r>
            <a:r>
              <a:rPr lang="fr-FR" sz="1800" dirty="0" err="1">
                <a:solidFill>
                  <a:schemeClr val="tx1">
                    <a:lumMod val="85000"/>
                    <a:lumOff val="15000"/>
                  </a:schemeClr>
                </a:solidFill>
                <a:latin typeface="Arial" panose="020B0604020202020204" pitchFamily="34" charset="0"/>
                <a:cs typeface="Arial" panose="020B0604020202020204" pitchFamily="34" charset="0"/>
              </a:rPr>
              <a:t>our</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particular</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assay</a:t>
            </a:r>
            <a:r>
              <a:rPr lang="fr-FR" sz="1800" dirty="0">
                <a:solidFill>
                  <a:schemeClr val="tx1">
                    <a:lumMod val="85000"/>
                    <a:lumOff val="15000"/>
                  </a:schemeClr>
                </a:solidFill>
                <a:latin typeface="Arial" panose="020B0604020202020204" pitchFamily="34" charset="0"/>
                <a:cs typeface="Arial" panose="020B0604020202020204" pitchFamily="34" charset="0"/>
              </a:rPr>
              <a:t> conditions, i-e, incubation of </a:t>
            </a:r>
            <a:r>
              <a:rPr lang="fr-FR" sz="1800" dirty="0" err="1">
                <a:solidFill>
                  <a:schemeClr val="tx1">
                    <a:lumMod val="85000"/>
                    <a:lumOff val="15000"/>
                  </a:schemeClr>
                </a:solidFill>
                <a:latin typeface="Arial" panose="020B0604020202020204" pitchFamily="34" charset="0"/>
                <a:cs typeface="Arial" panose="020B0604020202020204" pitchFamily="34" charset="0"/>
              </a:rPr>
              <a:t>cells</a:t>
            </a:r>
            <a:r>
              <a:rPr lang="fr-FR" sz="1800" dirty="0">
                <a:solidFill>
                  <a:schemeClr val="tx1">
                    <a:lumMod val="85000"/>
                    <a:lumOff val="15000"/>
                  </a:schemeClr>
                </a:solidFill>
                <a:latin typeface="Arial" panose="020B0604020202020204" pitchFamily="34" charset="0"/>
                <a:cs typeface="Arial" panose="020B0604020202020204" pitchFamily="34" charset="0"/>
              </a:rPr>
              <a:t> in the </a:t>
            </a:r>
            <a:r>
              <a:rPr lang="fr-FR" sz="1800" dirty="0" err="1">
                <a:solidFill>
                  <a:schemeClr val="tx1">
                    <a:lumMod val="85000"/>
                    <a:lumOff val="15000"/>
                  </a:schemeClr>
                </a:solidFill>
                <a:latin typeface="Arial" panose="020B0604020202020204" pitchFamily="34" charset="0"/>
                <a:cs typeface="Arial" panose="020B0604020202020204" pitchFamily="34" charset="0"/>
              </a:rPr>
              <a:t>presence</a:t>
            </a:r>
            <a:r>
              <a:rPr lang="fr-FR" sz="1800" dirty="0">
                <a:solidFill>
                  <a:schemeClr val="tx1">
                    <a:lumMod val="85000"/>
                    <a:lumOff val="15000"/>
                  </a:schemeClr>
                </a:solidFill>
                <a:latin typeface="Arial" panose="020B0604020202020204" pitchFamily="34" charset="0"/>
                <a:cs typeface="Arial" panose="020B0604020202020204" pitchFamily="34" charset="0"/>
              </a:rPr>
              <a:t> of  </a:t>
            </a:r>
            <a:r>
              <a:rPr lang="fr-FR" sz="1800" dirty="0" err="1">
                <a:solidFill>
                  <a:schemeClr val="tx1">
                    <a:lumMod val="85000"/>
                    <a:lumOff val="15000"/>
                  </a:schemeClr>
                </a:solidFill>
                <a:latin typeface="Arial" panose="020B0604020202020204" pitchFamily="34" charset="0"/>
                <a:cs typeface="Arial" panose="020B0604020202020204" pitchFamily="34" charset="0"/>
              </a:rPr>
              <a:t>EVs</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depleted</a:t>
            </a:r>
            <a:r>
              <a:rPr lang="fr-FR" sz="1800" dirty="0">
                <a:solidFill>
                  <a:schemeClr val="tx1">
                    <a:lumMod val="85000"/>
                    <a:lumOff val="15000"/>
                  </a:schemeClr>
                </a:solidFill>
                <a:latin typeface="Arial" panose="020B0604020202020204" pitchFamily="34" charset="0"/>
                <a:cs typeface="Arial" panose="020B0604020202020204" pitchFamily="34" charset="0"/>
              </a:rPr>
              <a:t> FCS in the </a:t>
            </a:r>
            <a:r>
              <a:rPr lang="fr-FR" sz="1800" dirty="0" err="1">
                <a:solidFill>
                  <a:schemeClr val="tx1">
                    <a:lumMod val="85000"/>
                    <a:lumOff val="15000"/>
                  </a:schemeClr>
                </a:solidFill>
                <a:latin typeface="Arial" panose="020B0604020202020204" pitchFamily="34" charset="0"/>
                <a:cs typeface="Arial" panose="020B0604020202020204" pitchFamily="34" charset="0"/>
              </a:rPr>
              <a:t>extracapillary</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compartment</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we</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foud</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that</a:t>
            </a:r>
            <a:r>
              <a:rPr lang="fr-FR" sz="1800" dirty="0">
                <a:solidFill>
                  <a:schemeClr val="tx1">
                    <a:lumMod val="85000"/>
                    <a:lumOff val="15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fr-FR" sz="1800" dirty="0" err="1" smtClean="0">
                <a:solidFill>
                  <a:schemeClr val="tx1">
                    <a:lumMod val="85000"/>
                    <a:lumOff val="15000"/>
                  </a:schemeClr>
                </a:solidFill>
                <a:latin typeface="Arial" panose="020B0604020202020204" pitchFamily="34" charset="0"/>
                <a:cs typeface="Arial" panose="020B0604020202020204" pitchFamily="34" charset="0"/>
              </a:rPr>
              <a:t>Bone-Marrow</a:t>
            </a:r>
            <a:r>
              <a:rPr lang="fr-FR" sz="1800" dirty="0" smtClean="0">
                <a:solidFill>
                  <a:schemeClr val="tx1">
                    <a:lumMod val="85000"/>
                    <a:lumOff val="15000"/>
                  </a:schemeClr>
                </a:solidFill>
                <a:latin typeface="Arial" panose="020B0604020202020204" pitchFamily="34" charset="0"/>
                <a:cs typeface="Arial" panose="020B0604020202020204" pitchFamily="34" charset="0"/>
              </a:rPr>
              <a:t> </a:t>
            </a:r>
            <a:r>
              <a:rPr lang="fr-FR" sz="1800" dirty="0">
                <a:solidFill>
                  <a:schemeClr val="tx1">
                    <a:lumMod val="85000"/>
                    <a:lumOff val="15000"/>
                  </a:schemeClr>
                </a:solidFill>
                <a:latin typeface="Arial" panose="020B0604020202020204" pitchFamily="34" charset="0"/>
                <a:cs typeface="Arial" panose="020B0604020202020204" pitchFamily="34" charset="0"/>
              </a:rPr>
              <a:t>as </a:t>
            </a:r>
            <a:r>
              <a:rPr lang="fr-FR" sz="1800" dirty="0" err="1">
                <a:solidFill>
                  <a:schemeClr val="tx1">
                    <a:lumMod val="85000"/>
                    <a:lumOff val="15000"/>
                  </a:schemeClr>
                </a:solidFill>
                <a:latin typeface="Arial" panose="020B0604020202020204" pitchFamily="34" charset="0"/>
                <a:cs typeface="Arial" panose="020B0604020202020204" pitchFamily="34" charset="0"/>
              </a:rPr>
              <a:t>well</a:t>
            </a:r>
            <a:r>
              <a:rPr lang="fr-FR" sz="1800" dirty="0">
                <a:solidFill>
                  <a:schemeClr val="tx1">
                    <a:lumMod val="85000"/>
                    <a:lumOff val="15000"/>
                  </a:schemeClr>
                </a:solidFill>
                <a:latin typeface="Arial" panose="020B0604020202020204" pitchFamily="34" charset="0"/>
                <a:cs typeface="Arial" panose="020B0604020202020204" pitchFamily="34" charset="0"/>
              </a:rPr>
              <a:t> as </a:t>
            </a:r>
            <a:r>
              <a:rPr lang="fr-FR" sz="1800" dirty="0" err="1">
                <a:solidFill>
                  <a:schemeClr val="tx1">
                    <a:lumMod val="85000"/>
                    <a:lumOff val="15000"/>
                  </a:schemeClr>
                </a:solidFill>
                <a:latin typeface="Arial" panose="020B0604020202020204" pitchFamily="34" charset="0"/>
                <a:cs typeface="Arial" panose="020B0604020202020204" pitchFamily="34" charset="0"/>
              </a:rPr>
              <a:t>Cord</a:t>
            </a:r>
            <a:r>
              <a:rPr lang="fr-FR" sz="1800" dirty="0">
                <a:solidFill>
                  <a:schemeClr val="tx1">
                    <a:lumMod val="85000"/>
                    <a:lumOff val="15000"/>
                  </a:schemeClr>
                </a:solidFill>
                <a:latin typeface="Arial" panose="020B0604020202020204" pitchFamily="34" charset="0"/>
                <a:cs typeface="Arial" panose="020B0604020202020204" pitchFamily="34" charset="0"/>
              </a:rPr>
              <a:t>-Blood MSC </a:t>
            </a:r>
            <a:r>
              <a:rPr lang="fr-FR" sz="1800" dirty="0" err="1">
                <a:solidFill>
                  <a:schemeClr val="tx1">
                    <a:lumMod val="85000"/>
                    <a:lumOff val="15000"/>
                  </a:schemeClr>
                </a:solidFill>
                <a:latin typeface="Arial" panose="020B0604020202020204" pitchFamily="34" charset="0"/>
                <a:cs typeface="Arial" panose="020B0604020202020204" pitchFamily="34" charset="0"/>
              </a:rPr>
              <a:t>remain</a:t>
            </a:r>
            <a:r>
              <a:rPr lang="fr-FR" sz="1800" dirty="0">
                <a:solidFill>
                  <a:schemeClr val="tx1">
                    <a:lumMod val="85000"/>
                    <a:lumOff val="15000"/>
                  </a:schemeClr>
                </a:solidFill>
                <a:latin typeface="Arial" panose="020B0604020202020204" pitchFamily="34" charset="0"/>
                <a:cs typeface="Arial" panose="020B0604020202020204" pitchFamily="34" charset="0"/>
              </a:rPr>
              <a:t> viable for </a:t>
            </a:r>
            <a:r>
              <a:rPr lang="fr-FR" sz="1800" dirty="0" err="1">
                <a:solidFill>
                  <a:schemeClr val="tx1">
                    <a:lumMod val="85000"/>
                    <a:lumOff val="15000"/>
                  </a:schemeClr>
                </a:solidFill>
                <a:latin typeface="Arial" panose="020B0604020202020204" pitchFamily="34" charset="0"/>
                <a:cs typeface="Arial" panose="020B0604020202020204" pitchFamily="34" charset="0"/>
              </a:rPr>
              <a:t>weeks</a:t>
            </a:r>
            <a:endParaRPr lang="fr-FR" sz="18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800" dirty="0" err="1" smtClean="0">
                <a:solidFill>
                  <a:schemeClr val="tx1">
                    <a:lumMod val="85000"/>
                    <a:lumOff val="15000"/>
                  </a:schemeClr>
                </a:solidFill>
                <a:latin typeface="Arial" panose="020B0604020202020204" pitchFamily="34" charset="0"/>
                <a:cs typeface="Arial" panose="020B0604020202020204" pitchFamily="34" charset="0"/>
              </a:rPr>
              <a:t>Following</a:t>
            </a:r>
            <a:r>
              <a:rPr lang="fr-FR" sz="1800" dirty="0" smtClean="0">
                <a:solidFill>
                  <a:schemeClr val="tx1">
                    <a:lumMod val="85000"/>
                    <a:lumOff val="15000"/>
                  </a:schemeClr>
                </a:solidFill>
                <a:latin typeface="Arial" panose="020B0604020202020204" pitchFamily="34" charset="0"/>
                <a:cs typeface="Arial" panose="020B0604020202020204" pitchFamily="34" charset="0"/>
              </a:rPr>
              <a:t> </a:t>
            </a:r>
            <a:r>
              <a:rPr lang="fr-FR" sz="1800" dirty="0">
                <a:solidFill>
                  <a:schemeClr val="tx1">
                    <a:lumMod val="85000"/>
                    <a:lumOff val="15000"/>
                  </a:schemeClr>
                </a:solidFill>
                <a:latin typeface="Arial" panose="020B0604020202020204" pitchFamily="34" charset="0"/>
                <a:cs typeface="Arial" panose="020B0604020202020204" pitchFamily="34" charset="0"/>
              </a:rPr>
              <a:t>FACS </a:t>
            </a:r>
            <a:r>
              <a:rPr lang="fr-FR" sz="1800" dirty="0" err="1">
                <a:solidFill>
                  <a:schemeClr val="tx1">
                    <a:lumMod val="85000"/>
                    <a:lumOff val="15000"/>
                  </a:schemeClr>
                </a:solidFill>
                <a:latin typeface="Arial" panose="020B0604020202020204" pitchFamily="34" charset="0"/>
                <a:cs typeface="Arial" panose="020B0604020202020204" pitchFamily="34" charset="0"/>
              </a:rPr>
              <a:t>analysis</a:t>
            </a:r>
            <a:r>
              <a:rPr lang="fr-FR" sz="1800" dirty="0">
                <a:solidFill>
                  <a:schemeClr val="tx1">
                    <a:lumMod val="85000"/>
                    <a:lumOff val="15000"/>
                  </a:schemeClr>
                </a:solidFill>
                <a:latin typeface="Arial" panose="020B0604020202020204" pitchFamily="34" charset="0"/>
                <a:cs typeface="Arial" panose="020B0604020202020204" pitchFamily="34" charset="0"/>
              </a:rPr>
              <a:t>, a </a:t>
            </a:r>
            <a:r>
              <a:rPr lang="fr-FR" sz="1800" dirty="0" err="1">
                <a:solidFill>
                  <a:schemeClr val="tx1">
                    <a:lumMod val="85000"/>
                    <a:lumOff val="15000"/>
                  </a:schemeClr>
                </a:solidFill>
                <a:latin typeface="Arial" panose="020B0604020202020204" pitchFamily="34" charset="0"/>
                <a:cs typeface="Arial" panose="020B0604020202020204" pitchFamily="34" charset="0"/>
              </a:rPr>
              <a:t>conserved</a:t>
            </a:r>
            <a:r>
              <a:rPr lang="fr-FR" sz="1800" dirty="0">
                <a:solidFill>
                  <a:schemeClr val="tx1">
                    <a:lumMod val="85000"/>
                    <a:lumOff val="15000"/>
                  </a:schemeClr>
                </a:solidFill>
                <a:latin typeface="Arial" panose="020B0604020202020204" pitchFamily="34" charset="0"/>
                <a:cs typeface="Arial" panose="020B0604020202020204" pitchFamily="34" charset="0"/>
              </a:rPr>
              <a:t> MSC </a:t>
            </a:r>
            <a:r>
              <a:rPr lang="fr-FR" sz="1800" dirty="0" err="1">
                <a:solidFill>
                  <a:schemeClr val="tx1">
                    <a:lumMod val="85000"/>
                    <a:lumOff val="15000"/>
                  </a:schemeClr>
                </a:solidFill>
                <a:latin typeface="Arial" panose="020B0604020202020204" pitchFamily="34" charset="0"/>
                <a:cs typeface="Arial" panose="020B0604020202020204" pitchFamily="34" charset="0"/>
              </a:rPr>
              <a:t>phenotype</a:t>
            </a:r>
            <a:r>
              <a:rPr lang="fr-FR" sz="1800" dirty="0">
                <a:solidFill>
                  <a:schemeClr val="tx1">
                    <a:lumMod val="85000"/>
                    <a:lumOff val="15000"/>
                  </a:schemeClr>
                </a:solidFill>
                <a:latin typeface="Arial" panose="020B0604020202020204" pitchFamily="34" charset="0"/>
                <a:cs typeface="Arial" panose="020B0604020202020204" pitchFamily="34" charset="0"/>
              </a:rPr>
              <a:t> of </a:t>
            </a:r>
            <a:r>
              <a:rPr lang="fr-FR" sz="1800" dirty="0" err="1">
                <a:solidFill>
                  <a:schemeClr val="tx1">
                    <a:lumMod val="85000"/>
                    <a:lumOff val="15000"/>
                  </a:schemeClr>
                </a:solidFill>
                <a:latin typeface="Arial" panose="020B0604020202020204" pitchFamily="34" charset="0"/>
                <a:cs typeface="Arial" panose="020B0604020202020204" pitchFamily="34" charset="0"/>
              </a:rPr>
              <a:t>Cord</a:t>
            </a:r>
            <a:r>
              <a:rPr lang="fr-FR" sz="1800" dirty="0">
                <a:solidFill>
                  <a:schemeClr val="tx1">
                    <a:lumMod val="85000"/>
                    <a:lumOff val="15000"/>
                  </a:schemeClr>
                </a:solidFill>
                <a:latin typeface="Arial" panose="020B0604020202020204" pitchFamily="34" charset="0"/>
                <a:cs typeface="Arial" panose="020B0604020202020204" pitchFamily="34" charset="0"/>
              </a:rPr>
              <a:t>-Blood MSC </a:t>
            </a:r>
            <a:r>
              <a:rPr lang="fr-FR" sz="1800" dirty="0" err="1" smtClean="0">
                <a:solidFill>
                  <a:schemeClr val="tx1">
                    <a:lumMod val="85000"/>
                    <a:lumOff val="15000"/>
                  </a:schemeClr>
                </a:solidFill>
                <a:latin typeface="Arial" panose="020B0604020202020204" pitchFamily="34" charset="0"/>
                <a:cs typeface="Arial" panose="020B0604020202020204" pitchFamily="34" charset="0"/>
              </a:rPr>
              <a:t>after</a:t>
            </a:r>
            <a:r>
              <a:rPr lang="fr-FR" sz="1800" dirty="0" smtClean="0">
                <a:solidFill>
                  <a:schemeClr val="tx1">
                    <a:lumMod val="85000"/>
                    <a:lumOff val="15000"/>
                  </a:schemeClr>
                </a:solidFill>
                <a:latin typeface="Arial" panose="020B0604020202020204" pitchFamily="34" charset="0"/>
                <a:cs typeface="Arial" panose="020B0604020202020204" pitchFamily="34" charset="0"/>
              </a:rPr>
              <a:t> </a:t>
            </a:r>
            <a:r>
              <a:rPr lang="fr-FR" sz="1800" dirty="0">
                <a:solidFill>
                  <a:schemeClr val="tx1">
                    <a:lumMod val="85000"/>
                    <a:lumOff val="15000"/>
                  </a:schemeClr>
                </a:solidFill>
                <a:latin typeface="Arial" panose="020B0604020202020204" pitchFamily="34" charset="0"/>
                <a:cs typeface="Arial" panose="020B0604020202020204" pitchFamily="34" charset="0"/>
              </a:rPr>
              <a:t>a 4 </a:t>
            </a:r>
            <a:r>
              <a:rPr lang="fr-FR" sz="1800" dirty="0" err="1">
                <a:solidFill>
                  <a:schemeClr val="tx1">
                    <a:lumMod val="85000"/>
                    <a:lumOff val="15000"/>
                  </a:schemeClr>
                </a:solidFill>
                <a:latin typeface="Arial" panose="020B0604020202020204" pitchFamily="34" charset="0"/>
                <a:cs typeface="Arial" panose="020B0604020202020204" pitchFamily="34" charset="0"/>
              </a:rPr>
              <a:t>weeks</a:t>
            </a:r>
            <a:r>
              <a:rPr lang="fr-FR" sz="1800" dirty="0">
                <a:solidFill>
                  <a:schemeClr val="tx1">
                    <a:lumMod val="85000"/>
                    <a:lumOff val="15000"/>
                  </a:schemeClr>
                </a:solidFill>
                <a:latin typeface="Arial" panose="020B0604020202020204" pitchFamily="34" charset="0"/>
                <a:cs typeface="Arial" panose="020B0604020202020204" pitchFamily="34" charset="0"/>
              </a:rPr>
              <a:t> incubation </a:t>
            </a:r>
            <a:r>
              <a:rPr lang="fr-FR" sz="1800" dirty="0" err="1">
                <a:solidFill>
                  <a:schemeClr val="tx1">
                    <a:lumMod val="85000"/>
                    <a:lumOff val="15000"/>
                  </a:schemeClr>
                </a:solidFill>
                <a:latin typeface="Arial" panose="020B0604020202020204" pitchFamily="34" charset="0"/>
                <a:cs typeface="Arial" panose="020B0604020202020204" pitchFamily="34" charset="0"/>
              </a:rPr>
              <a:t>was</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smtClean="0">
                <a:solidFill>
                  <a:schemeClr val="tx1">
                    <a:lumMod val="85000"/>
                    <a:lumOff val="15000"/>
                  </a:schemeClr>
                </a:solidFill>
                <a:latin typeface="Arial" panose="020B0604020202020204" pitchFamily="34" charset="0"/>
                <a:cs typeface="Arial" panose="020B0604020202020204" pitchFamily="34" charset="0"/>
              </a:rPr>
              <a:t>observed</a:t>
            </a:r>
            <a:r>
              <a:rPr lang="fr-FR" sz="1800" dirty="0" smtClean="0">
                <a:solidFill>
                  <a:schemeClr val="tx1">
                    <a:lumMod val="85000"/>
                    <a:lumOff val="15000"/>
                  </a:schemeClr>
                </a:solidFill>
                <a:latin typeface="Arial" panose="020B0604020202020204" pitchFamily="34" charset="0"/>
                <a:cs typeface="Arial" panose="020B0604020202020204" pitchFamily="34" charset="0"/>
              </a:rPr>
              <a:t>.</a:t>
            </a:r>
          </a:p>
          <a:p>
            <a:endParaRPr lang="fr-FR" sz="1800" dirty="0" smtClean="0">
              <a:solidFill>
                <a:schemeClr val="tx1">
                  <a:lumMod val="85000"/>
                  <a:lumOff val="15000"/>
                </a:schemeClr>
              </a:solidFill>
              <a:latin typeface="Arial" panose="020B0604020202020204" pitchFamily="34" charset="0"/>
              <a:cs typeface="Arial" panose="020B0604020202020204" pitchFamily="34" charset="0"/>
            </a:endParaRPr>
          </a:p>
          <a:p>
            <a:r>
              <a:rPr lang="fr-FR" sz="1800" dirty="0" err="1" smtClean="0">
                <a:solidFill>
                  <a:schemeClr val="tx1">
                    <a:lumMod val="85000"/>
                    <a:lumOff val="15000"/>
                  </a:schemeClr>
                </a:solidFill>
                <a:latin typeface="Arial" panose="020B0604020202020204" pitchFamily="34" charset="0"/>
                <a:cs typeface="Arial" panose="020B0604020202020204" pitchFamily="34" charset="0"/>
              </a:rPr>
              <a:t>HOWEVER,The</a:t>
            </a:r>
            <a:r>
              <a:rPr lang="fr-FR" sz="1800" dirty="0" smtClean="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linear</a:t>
            </a:r>
            <a:r>
              <a:rPr lang="fr-FR" sz="1800" dirty="0">
                <a:solidFill>
                  <a:schemeClr val="tx1">
                    <a:lumMod val="85000"/>
                    <a:lumOff val="15000"/>
                  </a:schemeClr>
                </a:solidFill>
                <a:latin typeface="Arial" panose="020B0604020202020204" pitchFamily="34" charset="0"/>
                <a:cs typeface="Arial" panose="020B0604020202020204" pitchFamily="34" charset="0"/>
              </a:rPr>
              <a:t> production of </a:t>
            </a:r>
            <a:r>
              <a:rPr lang="fr-FR" sz="1800" dirty="0" err="1">
                <a:solidFill>
                  <a:schemeClr val="tx1">
                    <a:lumMod val="85000"/>
                    <a:lumOff val="15000"/>
                  </a:schemeClr>
                </a:solidFill>
                <a:latin typeface="Arial" panose="020B0604020202020204" pitchFamily="34" charset="0"/>
                <a:cs typeface="Arial" panose="020B0604020202020204" pitchFamily="34" charset="0"/>
              </a:rPr>
              <a:t>Evs</a:t>
            </a:r>
            <a:r>
              <a:rPr lang="fr-FR" sz="1800" dirty="0">
                <a:solidFill>
                  <a:schemeClr val="tx1">
                    <a:lumMod val="85000"/>
                    <a:lumOff val="15000"/>
                  </a:schemeClr>
                </a:solidFill>
                <a:latin typeface="Arial" panose="020B0604020202020204" pitchFamily="34" charset="0"/>
                <a:cs typeface="Arial" panose="020B0604020202020204" pitchFamily="34" charset="0"/>
              </a:rPr>
              <a:t> as a </a:t>
            </a:r>
            <a:r>
              <a:rPr lang="fr-FR" sz="1800" dirty="0" err="1">
                <a:solidFill>
                  <a:schemeClr val="tx1">
                    <a:lumMod val="85000"/>
                    <a:lumOff val="15000"/>
                  </a:schemeClr>
                </a:solidFill>
                <a:latin typeface="Arial" panose="020B0604020202020204" pitchFamily="34" charset="0"/>
                <a:cs typeface="Arial" panose="020B0604020202020204" pitchFamily="34" charset="0"/>
              </a:rPr>
              <a:t>function</a:t>
            </a:r>
            <a:r>
              <a:rPr lang="fr-FR" sz="1800" dirty="0">
                <a:solidFill>
                  <a:schemeClr val="tx1">
                    <a:lumMod val="85000"/>
                    <a:lumOff val="15000"/>
                  </a:schemeClr>
                </a:solidFill>
                <a:latin typeface="Arial" panose="020B0604020202020204" pitchFamily="34" charset="0"/>
                <a:cs typeface="Arial" panose="020B0604020202020204" pitchFamily="34" charset="0"/>
              </a:rPr>
              <a:t> of the incubation time as </a:t>
            </a:r>
            <a:r>
              <a:rPr lang="fr-FR" sz="1800" dirty="0" err="1">
                <a:solidFill>
                  <a:schemeClr val="tx1">
                    <a:lumMod val="85000"/>
                    <a:lumOff val="15000"/>
                  </a:schemeClr>
                </a:solidFill>
                <a:latin typeface="Arial" panose="020B0604020202020204" pitchFamily="34" charset="0"/>
                <a:cs typeface="Arial" panose="020B0604020202020204" pitchFamily="34" charset="0"/>
              </a:rPr>
              <a:t>well</a:t>
            </a:r>
            <a:r>
              <a:rPr lang="fr-FR" sz="1800" dirty="0">
                <a:solidFill>
                  <a:schemeClr val="tx1">
                    <a:lumMod val="85000"/>
                    <a:lumOff val="15000"/>
                  </a:schemeClr>
                </a:solidFill>
                <a:latin typeface="Arial" panose="020B0604020202020204" pitchFamily="34" charset="0"/>
                <a:cs typeface="Arial" panose="020B0604020202020204" pitchFamily="34" charset="0"/>
              </a:rPr>
              <a:t> as a </a:t>
            </a:r>
            <a:r>
              <a:rPr lang="fr-FR" sz="1800" dirty="0" err="1">
                <a:solidFill>
                  <a:schemeClr val="tx1">
                    <a:lumMod val="85000"/>
                    <a:lumOff val="15000"/>
                  </a:schemeClr>
                </a:solidFill>
                <a:latin typeface="Arial" panose="020B0604020202020204" pitchFamily="34" charset="0"/>
                <a:cs typeface="Arial" panose="020B0604020202020204" pitchFamily="34" charset="0"/>
              </a:rPr>
              <a:t>low</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consumption</a:t>
            </a:r>
            <a:r>
              <a:rPr lang="fr-FR" sz="1800" dirty="0">
                <a:solidFill>
                  <a:schemeClr val="tx1">
                    <a:lumMod val="85000"/>
                    <a:lumOff val="15000"/>
                  </a:schemeClr>
                </a:solidFill>
                <a:latin typeface="Arial" panose="020B0604020202020204" pitchFamily="34" charset="0"/>
                <a:cs typeface="Arial" panose="020B0604020202020204" pitchFamily="34" charset="0"/>
              </a:rPr>
              <a:t> of glucose all </a:t>
            </a:r>
            <a:r>
              <a:rPr lang="fr-FR" sz="1800" dirty="0" err="1">
                <a:solidFill>
                  <a:schemeClr val="tx1">
                    <a:lumMod val="85000"/>
                    <a:lumOff val="15000"/>
                  </a:schemeClr>
                </a:solidFill>
                <a:latin typeface="Arial" panose="020B0604020202020204" pitchFamily="34" charset="0"/>
                <a:cs typeface="Arial" panose="020B0604020202020204" pitchFamily="34" charset="0"/>
              </a:rPr>
              <a:t>along</a:t>
            </a:r>
            <a:r>
              <a:rPr lang="fr-FR" sz="1800" dirty="0">
                <a:solidFill>
                  <a:schemeClr val="tx1">
                    <a:lumMod val="85000"/>
                    <a:lumOff val="15000"/>
                  </a:schemeClr>
                </a:solidFill>
                <a:latin typeface="Arial" panose="020B0604020202020204" pitchFamily="34" charset="0"/>
                <a:cs typeface="Arial" panose="020B0604020202020204" pitchFamily="34" charset="0"/>
              </a:rPr>
              <a:t> the </a:t>
            </a:r>
            <a:r>
              <a:rPr lang="fr-FR" sz="1800" dirty="0" err="1">
                <a:solidFill>
                  <a:schemeClr val="tx1">
                    <a:lumMod val="85000"/>
                    <a:lumOff val="15000"/>
                  </a:schemeClr>
                </a:solidFill>
                <a:latin typeface="Arial" panose="020B0604020202020204" pitchFamily="34" charset="0"/>
                <a:cs typeface="Arial" panose="020B0604020202020204" pitchFamily="34" charset="0"/>
              </a:rPr>
              <a:t>experiment</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suggest</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that</a:t>
            </a:r>
            <a:r>
              <a:rPr lang="fr-FR" sz="1800" dirty="0">
                <a:solidFill>
                  <a:schemeClr val="tx1">
                    <a:lumMod val="85000"/>
                    <a:lumOff val="15000"/>
                  </a:schemeClr>
                </a:solidFill>
                <a:latin typeface="Arial" panose="020B0604020202020204" pitchFamily="34" charset="0"/>
                <a:cs typeface="Arial" panose="020B0604020202020204" pitchFamily="34" charset="0"/>
              </a:rPr>
              <a:t> MSC </a:t>
            </a:r>
            <a:r>
              <a:rPr lang="fr-FR" sz="1800" dirty="0" err="1">
                <a:solidFill>
                  <a:schemeClr val="tx1">
                    <a:lumMod val="85000"/>
                    <a:lumOff val="15000"/>
                  </a:schemeClr>
                </a:solidFill>
                <a:latin typeface="Arial" panose="020B0604020202020204" pitchFamily="34" charset="0"/>
                <a:cs typeface="Arial" panose="020B0604020202020204" pitchFamily="34" charset="0"/>
              </a:rPr>
              <a:t>Cells</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both</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from</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Cord</a:t>
            </a:r>
            <a:r>
              <a:rPr lang="fr-FR" sz="1800" dirty="0">
                <a:solidFill>
                  <a:schemeClr val="tx1">
                    <a:lumMod val="85000"/>
                    <a:lumOff val="15000"/>
                  </a:schemeClr>
                </a:solidFill>
                <a:latin typeface="Arial" panose="020B0604020202020204" pitchFamily="34" charset="0"/>
                <a:cs typeface="Arial" panose="020B0604020202020204" pitchFamily="34" charset="0"/>
              </a:rPr>
              <a:t>-Blood and </a:t>
            </a:r>
            <a:r>
              <a:rPr lang="fr-FR" sz="1800" dirty="0" err="1">
                <a:solidFill>
                  <a:schemeClr val="tx1">
                    <a:lumMod val="85000"/>
                    <a:lumOff val="15000"/>
                  </a:schemeClr>
                </a:solidFill>
                <a:latin typeface="Arial" panose="020B0604020202020204" pitchFamily="34" charset="0"/>
                <a:cs typeface="Arial" panose="020B0604020202020204" pitchFamily="34" charset="0"/>
              </a:rPr>
              <a:t>Bone-Marrows</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remain</a:t>
            </a:r>
            <a:r>
              <a:rPr lang="fr-FR" sz="1800" dirty="0">
                <a:solidFill>
                  <a:schemeClr val="tx1">
                    <a:lumMod val="85000"/>
                    <a:lumOff val="15000"/>
                  </a:schemeClr>
                </a:solidFill>
                <a:latin typeface="Arial" panose="020B0604020202020204" pitchFamily="34" charset="0"/>
                <a:cs typeface="Arial" panose="020B0604020202020204" pitchFamily="34" charset="0"/>
              </a:rPr>
              <a:t> viable BUT DO NOT PROLIFERATE. </a:t>
            </a:r>
          </a:p>
          <a:p>
            <a:endParaRPr lang="fr-FR" sz="1800" dirty="0">
              <a:solidFill>
                <a:schemeClr val="tx1">
                  <a:lumMod val="85000"/>
                  <a:lumOff val="15000"/>
                </a:schemeClr>
              </a:solidFill>
              <a:latin typeface="Arial" panose="020B0604020202020204" pitchFamily="34" charset="0"/>
              <a:cs typeface="Arial" panose="020B0604020202020204" pitchFamily="34" charset="0"/>
            </a:endParaRPr>
          </a:p>
          <a:p>
            <a:r>
              <a:rPr lang="fr-FR" sz="1800" dirty="0">
                <a:solidFill>
                  <a:schemeClr val="tx1">
                    <a:lumMod val="85000"/>
                    <a:lumOff val="15000"/>
                  </a:schemeClr>
                </a:solidFill>
                <a:latin typeface="Arial" panose="020B0604020202020204" pitchFamily="34" charset="0"/>
                <a:cs typeface="Arial" panose="020B0604020202020204" pitchFamily="34" charset="0"/>
              </a:rPr>
              <a:t>The MSC </a:t>
            </a:r>
            <a:r>
              <a:rPr lang="fr-FR" sz="1800" dirty="0" err="1">
                <a:solidFill>
                  <a:schemeClr val="tx1">
                    <a:lumMod val="85000"/>
                    <a:lumOff val="15000"/>
                  </a:schemeClr>
                </a:solidFill>
                <a:latin typeface="Arial" panose="020B0604020202020204" pitchFamily="34" charset="0"/>
                <a:cs typeface="Arial" panose="020B0604020202020204" pitchFamily="34" charset="0"/>
              </a:rPr>
              <a:t>phenotype</a:t>
            </a:r>
            <a:r>
              <a:rPr lang="fr-FR" sz="1800" dirty="0">
                <a:solidFill>
                  <a:schemeClr val="tx1">
                    <a:lumMod val="85000"/>
                    <a:lumOff val="15000"/>
                  </a:schemeClr>
                </a:solidFill>
                <a:latin typeface="Arial" panose="020B0604020202020204" pitchFamily="34" charset="0"/>
                <a:cs typeface="Arial" panose="020B0604020202020204" pitchFamily="34" charset="0"/>
              </a:rPr>
              <a:t> of </a:t>
            </a:r>
            <a:r>
              <a:rPr lang="fr-FR" sz="1800" dirty="0" err="1">
                <a:solidFill>
                  <a:schemeClr val="tx1">
                    <a:lumMod val="85000"/>
                    <a:lumOff val="15000"/>
                  </a:schemeClr>
                </a:solidFill>
                <a:latin typeface="Arial" panose="020B0604020202020204" pitchFamily="34" charset="0"/>
                <a:cs typeface="Arial" panose="020B0604020202020204" pitchFamily="34" charset="0"/>
              </a:rPr>
              <a:t>these</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Evs</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producing</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cells</a:t>
            </a:r>
            <a:r>
              <a:rPr lang="fr-FR" sz="1800" dirty="0">
                <a:solidFill>
                  <a:schemeClr val="tx1">
                    <a:lumMod val="85000"/>
                    <a:lumOff val="15000"/>
                  </a:schemeClr>
                </a:solidFill>
                <a:latin typeface="Arial" panose="020B0604020202020204" pitchFamily="34" charset="0"/>
                <a:cs typeface="Arial" panose="020B0604020202020204" pitchFamily="34" charset="0"/>
              </a:rPr>
              <a:t> at the end of the </a:t>
            </a:r>
            <a:r>
              <a:rPr lang="fr-FR" sz="1800" dirty="0" err="1">
                <a:solidFill>
                  <a:schemeClr val="tx1">
                    <a:lumMod val="85000"/>
                    <a:lumOff val="15000"/>
                  </a:schemeClr>
                </a:solidFill>
                <a:latin typeface="Arial" panose="020B0604020202020204" pitchFamily="34" charset="0"/>
                <a:cs typeface="Arial" panose="020B0604020202020204" pitchFamily="34" charset="0"/>
              </a:rPr>
              <a:t>experiment</a:t>
            </a:r>
            <a:r>
              <a:rPr lang="fr-FR" sz="1800" dirty="0">
                <a:solidFill>
                  <a:schemeClr val="tx1">
                    <a:lumMod val="85000"/>
                    <a:lumOff val="15000"/>
                  </a:schemeClr>
                </a:solidFill>
                <a:latin typeface="Arial" panose="020B0604020202020204" pitchFamily="34" charset="0"/>
                <a:cs typeface="Arial" panose="020B0604020202020204" pitchFamily="34" charset="0"/>
              </a:rPr>
              <a:t> as to </a:t>
            </a:r>
            <a:r>
              <a:rPr lang="fr-FR" sz="1800" dirty="0" err="1">
                <a:solidFill>
                  <a:schemeClr val="tx1">
                    <a:lumMod val="85000"/>
                    <a:lumOff val="15000"/>
                  </a:schemeClr>
                </a:solidFill>
                <a:latin typeface="Arial" panose="020B0604020202020204" pitchFamily="34" charset="0"/>
                <a:cs typeface="Arial" panose="020B0604020202020204" pitchFamily="34" charset="0"/>
              </a:rPr>
              <a:t>be</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confirmed</a:t>
            </a:r>
            <a:r>
              <a:rPr lang="fr-FR" sz="1800" dirty="0">
                <a:solidFill>
                  <a:schemeClr val="tx1">
                    <a:lumMod val="85000"/>
                    <a:lumOff val="15000"/>
                  </a:schemeClr>
                </a:solidFill>
                <a:latin typeface="Arial" panose="020B0604020202020204" pitchFamily="34" charset="0"/>
                <a:cs typeface="Arial" panose="020B0604020202020204" pitchFamily="34" charset="0"/>
              </a:rPr>
              <a:t> by </a:t>
            </a:r>
            <a:r>
              <a:rPr lang="fr-FR" sz="1800" dirty="0" err="1">
                <a:solidFill>
                  <a:schemeClr val="tx1">
                    <a:lumMod val="85000"/>
                    <a:lumOff val="15000"/>
                  </a:schemeClr>
                </a:solidFill>
                <a:latin typeface="Arial" panose="020B0604020202020204" pitchFamily="34" charset="0"/>
                <a:cs typeface="Arial" panose="020B0604020202020204" pitchFamily="34" charset="0"/>
              </a:rPr>
              <a:t>studying</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their</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capacity</a:t>
            </a:r>
            <a:r>
              <a:rPr lang="fr-FR" sz="1800" dirty="0">
                <a:solidFill>
                  <a:schemeClr val="tx1">
                    <a:lumMod val="85000"/>
                    <a:lumOff val="15000"/>
                  </a:schemeClr>
                </a:solidFill>
                <a:latin typeface="Arial" panose="020B0604020202020204" pitchFamily="34" charset="0"/>
                <a:cs typeface="Arial" panose="020B0604020202020204" pitchFamily="34" charset="0"/>
              </a:rPr>
              <a:t> of </a:t>
            </a:r>
            <a:r>
              <a:rPr lang="fr-FR" sz="1800" dirty="0" err="1">
                <a:solidFill>
                  <a:schemeClr val="tx1">
                    <a:lumMod val="85000"/>
                    <a:lumOff val="15000"/>
                  </a:schemeClr>
                </a:solidFill>
                <a:latin typeface="Arial" panose="020B0604020202020204" pitchFamily="34" charset="0"/>
                <a:cs typeface="Arial" panose="020B0604020202020204" pitchFamily="34" charset="0"/>
              </a:rPr>
              <a:t>differentiation</a:t>
            </a:r>
            <a:r>
              <a:rPr lang="fr-FR" sz="1800" dirty="0">
                <a:solidFill>
                  <a:schemeClr val="tx1">
                    <a:lumMod val="85000"/>
                    <a:lumOff val="15000"/>
                  </a:schemeClr>
                </a:solidFill>
                <a:latin typeface="Arial" panose="020B0604020202020204" pitchFamily="34" charset="0"/>
                <a:cs typeface="Arial" panose="020B0604020202020204" pitchFamily="34" charset="0"/>
              </a:rPr>
              <a:t> </a:t>
            </a:r>
            <a:r>
              <a:rPr lang="fr-FR" sz="1800" dirty="0" err="1">
                <a:solidFill>
                  <a:schemeClr val="tx1">
                    <a:lumMod val="85000"/>
                    <a:lumOff val="15000"/>
                  </a:schemeClr>
                </a:solidFill>
                <a:latin typeface="Arial" panose="020B0604020202020204" pitchFamily="34" charset="0"/>
                <a:cs typeface="Arial" panose="020B0604020202020204" pitchFamily="34" charset="0"/>
              </a:rPr>
              <a:t>along</a:t>
            </a:r>
            <a:r>
              <a:rPr lang="fr-FR" sz="1800" dirty="0">
                <a:solidFill>
                  <a:schemeClr val="tx1">
                    <a:lumMod val="85000"/>
                    <a:lumOff val="15000"/>
                  </a:schemeClr>
                </a:solidFill>
                <a:latin typeface="Arial" panose="020B0604020202020204" pitchFamily="34" charset="0"/>
                <a:cs typeface="Arial" panose="020B0604020202020204" pitchFamily="34" charset="0"/>
              </a:rPr>
              <a:t> the </a:t>
            </a:r>
            <a:endParaRPr lang="fr-FR" sz="1800" dirty="0" smtClean="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800" dirty="0" smtClean="0">
                <a:solidFill>
                  <a:schemeClr val="tx1">
                    <a:lumMod val="85000"/>
                    <a:lumOff val="15000"/>
                  </a:schemeClr>
                </a:solidFill>
                <a:latin typeface="Arial" panose="020B0604020202020204" pitchFamily="34" charset="0"/>
                <a:cs typeface="Arial" panose="020B0604020202020204" pitchFamily="34" charset="0"/>
              </a:rPr>
              <a:t>Adipocytes</a:t>
            </a:r>
          </a:p>
          <a:p>
            <a:pPr marL="285750" indent="-285750">
              <a:buFont typeface="Arial" panose="020B0604020202020204" pitchFamily="34" charset="0"/>
              <a:buChar char="•"/>
            </a:pPr>
            <a:r>
              <a:rPr lang="fr-FR" sz="1800" dirty="0" err="1" smtClean="0">
                <a:solidFill>
                  <a:schemeClr val="tx1">
                    <a:lumMod val="85000"/>
                    <a:lumOff val="15000"/>
                  </a:schemeClr>
                </a:solidFill>
                <a:latin typeface="Arial" panose="020B0604020202020204" pitchFamily="34" charset="0"/>
                <a:cs typeface="Arial" panose="020B0604020202020204" pitchFamily="34" charset="0"/>
              </a:rPr>
              <a:t>Chondrocytes</a:t>
            </a:r>
            <a:r>
              <a:rPr lang="fr-FR" sz="1800" dirty="0" smtClean="0">
                <a:solidFill>
                  <a:schemeClr val="tx1">
                    <a:lumMod val="85000"/>
                    <a:lumOff val="15000"/>
                  </a:schemeClr>
                </a:solidFill>
                <a:latin typeface="Arial" panose="020B0604020202020204" pitchFamily="34" charset="0"/>
                <a:cs typeface="Arial" panose="020B0604020202020204" pitchFamily="34" charset="0"/>
              </a:rPr>
              <a:t> </a:t>
            </a:r>
            <a:r>
              <a:rPr lang="fr-FR" sz="1800" dirty="0" err="1" smtClean="0">
                <a:solidFill>
                  <a:schemeClr val="tx1">
                    <a:lumMod val="85000"/>
                    <a:lumOff val="15000"/>
                  </a:schemeClr>
                </a:solidFill>
                <a:latin typeface="Arial" panose="020B0604020202020204" pitchFamily="34" charset="0"/>
                <a:cs typeface="Arial" panose="020B0604020202020204" pitchFamily="34" charset="0"/>
              </a:rPr>
              <a:t>lineages</a:t>
            </a:r>
            <a:r>
              <a:rPr lang="fr-FR" sz="1800" dirty="0">
                <a:solidFill>
                  <a:schemeClr val="tx1">
                    <a:lumMod val="85000"/>
                    <a:lumOff val="15000"/>
                  </a:schemeClr>
                </a:solidFill>
                <a:latin typeface="Arial" panose="020B0604020202020204" pitchFamily="34" charset="0"/>
                <a:cs typeface="Arial" panose="020B0604020202020204" pitchFamily="34" charset="0"/>
              </a:rPr>
              <a:t>					 </a:t>
            </a:r>
            <a:endParaRPr lang="fr-FR" sz="1800" dirty="0" smtClean="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800" dirty="0" err="1" smtClean="0">
                <a:solidFill>
                  <a:schemeClr val="tx1">
                    <a:lumMod val="85000"/>
                    <a:lumOff val="15000"/>
                  </a:schemeClr>
                </a:solidFill>
                <a:latin typeface="Arial" panose="020B0604020202020204" pitchFamily="34" charset="0"/>
                <a:cs typeface="Arial" panose="020B0604020202020204" pitchFamily="34" charset="0"/>
              </a:rPr>
              <a:t>Osteocytes</a:t>
            </a:r>
            <a:endParaRPr lang="fr-FR" sz="1800" dirty="0">
              <a:solidFill>
                <a:schemeClr val="tx1">
                  <a:lumMod val="85000"/>
                  <a:lumOff val="15000"/>
                </a:schemeClr>
              </a:solidFill>
              <a:latin typeface="Arial" panose="020B0604020202020204" pitchFamily="34" charset="0"/>
              <a:cs typeface="Arial" panose="020B0604020202020204" pitchFamily="34" charset="0"/>
            </a:endParaRPr>
          </a:p>
          <a:p>
            <a:endParaRPr lang="fr-FR" sz="1800" dirty="0">
              <a:solidFill>
                <a:schemeClr val="tx1">
                  <a:lumMod val="85000"/>
                  <a:lumOff val="15000"/>
                </a:schemeClr>
              </a:solidFill>
              <a:latin typeface="Arial" panose="020B0604020202020204" pitchFamily="34" charset="0"/>
              <a:cs typeface="Arial" panose="020B0604020202020204" pitchFamily="34" charset="0"/>
            </a:endParaRPr>
          </a:p>
          <a:p>
            <a:r>
              <a:rPr lang="fr-FR" sz="18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4" name="Title 3"/>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451303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F58C06-8809-C24F-90DD-6B84BE81BE8A}"/>
              </a:ext>
            </a:extLst>
          </p:cNvPr>
          <p:cNvSpPr>
            <a:spLocks noGrp="1"/>
          </p:cNvSpPr>
          <p:nvPr>
            <p:ph type="title"/>
          </p:nvPr>
        </p:nvSpPr>
        <p:spPr/>
        <p:txBody>
          <a:bodyPr>
            <a:normAutofit/>
          </a:bodyPr>
          <a:lstStyle/>
          <a:p>
            <a:r>
              <a:rPr lang="en-US" sz="2800" dirty="0"/>
              <a:t>NTA Analysis of Vesicles, </a:t>
            </a:r>
            <a:r>
              <a:rPr lang="en-US" sz="2800" dirty="0" smtClean="0"/>
              <a:t>CDM-HD </a:t>
            </a:r>
            <a:r>
              <a:rPr lang="en-US" sz="2800" dirty="0"/>
              <a:t>and Media</a:t>
            </a:r>
          </a:p>
        </p:txBody>
      </p:sp>
      <p:pic>
        <p:nvPicPr>
          <p:cNvPr id="5" name="Content Placeholder 4">
            <a:extLst>
              <a:ext uri="{FF2B5EF4-FFF2-40B4-BE49-F238E27FC236}">
                <a16:creationId xmlns="" xmlns:a16="http://schemas.microsoft.com/office/drawing/2014/main" id="{5DCBC7D6-E041-334D-9E5F-240F04F1876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76300" y="2286000"/>
            <a:ext cx="7391400" cy="2028928"/>
          </a:xfrm>
        </p:spPr>
      </p:pic>
    </p:spTree>
    <p:extLst>
      <p:ext uri="{BB962C8B-B14F-4D97-AF65-F5344CB8AC3E}">
        <p14:creationId xmlns:p14="http://schemas.microsoft.com/office/powerpoint/2010/main" val="30887482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418" y="990600"/>
            <a:ext cx="6253163" cy="400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304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158" y="685800"/>
            <a:ext cx="4743684"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8376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2895600"/>
            <a:ext cx="8915400" cy="584775"/>
          </a:xfrm>
          <a:prstGeom prst="rect">
            <a:avLst/>
          </a:prstGeom>
          <a:noFill/>
        </p:spPr>
        <p:txBody>
          <a:bodyPr wrap="square" rtlCol="0">
            <a:spAutoFit/>
          </a:bodyPr>
          <a:lstStyle/>
          <a:p>
            <a:pPr eaLnBrk="1" fontAlgn="auto" hangingPunct="1">
              <a:spcBef>
                <a:spcPts val="0"/>
              </a:spcBef>
              <a:spcAft>
                <a:spcPts val="0"/>
              </a:spcAft>
            </a:pPr>
            <a:r>
              <a:rPr lang="en-US" sz="3200" dirty="0">
                <a:solidFill>
                  <a:prstClr val="black">
                    <a:lumMod val="85000"/>
                    <a:lumOff val="15000"/>
                  </a:prstClr>
                </a:solidFill>
                <a:latin typeface="Arial" panose="020B0604020202020204" pitchFamily="34" charset="0"/>
                <a:ea typeface="+mn-ea"/>
                <a:cs typeface="Arial" panose="020B0604020202020204" pitchFamily="34" charset="0"/>
              </a:rPr>
              <a:t>Thank </a:t>
            </a:r>
            <a:r>
              <a:rPr lang="en-US" sz="3200" dirty="0" smtClean="0">
                <a:solidFill>
                  <a:prstClr val="black">
                    <a:lumMod val="85000"/>
                    <a:lumOff val="15000"/>
                  </a:prstClr>
                </a:solidFill>
                <a:latin typeface="Arial" panose="020B0604020202020204" pitchFamily="34" charset="0"/>
                <a:ea typeface="+mn-ea"/>
                <a:cs typeface="Arial" panose="020B0604020202020204" pitchFamily="34" charset="0"/>
              </a:rPr>
              <a:t>you.</a:t>
            </a:r>
            <a:endParaRPr lang="en-US" sz="3200" dirty="0">
              <a:solidFill>
                <a:prstClr val="black">
                  <a:lumMod val="85000"/>
                  <a:lumOff val="15000"/>
                </a:prstClr>
              </a:solidFill>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333930"/>
            <a:ext cx="2497826" cy="3708113"/>
          </a:xfrm>
          <a:prstGeom prst="rect">
            <a:avLst/>
          </a:prstGeom>
        </p:spPr>
      </p:pic>
    </p:spTree>
    <p:extLst>
      <p:ext uri="{BB962C8B-B14F-4D97-AF65-F5344CB8AC3E}">
        <p14:creationId xmlns:p14="http://schemas.microsoft.com/office/powerpoint/2010/main" val="31812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1038" y="0"/>
            <a:ext cx="9448800" cy="7010400"/>
          </a:xfrm>
          <a:prstGeom prst="rect">
            <a:avLst/>
          </a:prstGeom>
          <a:gradFill flip="none" rotWithShape="1">
            <a:gsLst>
              <a:gs pos="0">
                <a:srgbClr val="D3DEDF"/>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6" y="1088995"/>
            <a:ext cx="6529697" cy="4727311"/>
          </a:xfrm>
          <a:prstGeom prst="rect">
            <a:avLst/>
          </a:prstGeom>
          <a:ln>
            <a:noFill/>
          </a:ln>
          <a:effectLst/>
        </p:spPr>
      </p:pic>
      <p:sp>
        <p:nvSpPr>
          <p:cNvPr id="5" name="Rectangle 4"/>
          <p:cNvSpPr/>
          <p:nvPr/>
        </p:nvSpPr>
        <p:spPr>
          <a:xfrm>
            <a:off x="1981200" y="1600200"/>
            <a:ext cx="791508" cy="2917526"/>
          </a:xfrm>
          <a:prstGeom prst="rect">
            <a:avLst/>
          </a:prstGeom>
          <a:solidFill>
            <a:srgbClr val="3DDFC2">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72708" y="1600201"/>
            <a:ext cx="884892" cy="2917524"/>
          </a:xfrm>
          <a:prstGeom prst="rect">
            <a:avLst/>
          </a:prstGeom>
          <a:solidFill>
            <a:srgbClr val="008BB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57600" y="1600201"/>
            <a:ext cx="2362199" cy="2917524"/>
          </a:xfrm>
          <a:prstGeom prst="rect">
            <a:avLst/>
          </a:pr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14" name="Rectangle 13"/>
          <p:cNvSpPr/>
          <p:nvPr/>
        </p:nvSpPr>
        <p:spPr>
          <a:xfrm>
            <a:off x="6776673" y="6291590"/>
            <a:ext cx="2138727" cy="261610"/>
          </a:xfrm>
          <a:prstGeom prst="rect">
            <a:avLst/>
          </a:prstGeom>
        </p:spPr>
        <p:txBody>
          <a:bodyPr wrap="none">
            <a:spAutoFit/>
          </a:bodyPr>
          <a:lstStyle/>
          <a:p>
            <a:r>
              <a:rPr lang="en-US" sz="1050" b="1" dirty="0">
                <a:solidFill>
                  <a:srgbClr val="008BB4"/>
                </a:solidFill>
                <a:latin typeface="Montserrat" panose="02000505000000020004" pitchFamily="2" charset="0"/>
                <a:ea typeface="Libre Baskerville" charset="0"/>
                <a:cs typeface="Libre Baskerville" charset="0"/>
              </a:rPr>
              <a:t>www.fibercellsystems.com</a:t>
            </a:r>
            <a:endParaRPr lang="en-US" sz="1400" dirty="0">
              <a:solidFill>
                <a:srgbClr val="008BB4"/>
              </a:solidFill>
            </a:endParaRPr>
          </a:p>
        </p:txBody>
      </p:sp>
      <p:sp>
        <p:nvSpPr>
          <p:cNvPr id="11" name="Title 1"/>
          <p:cNvSpPr txBox="1">
            <a:spLocks/>
          </p:cNvSpPr>
          <p:nvPr/>
        </p:nvSpPr>
        <p:spPr>
          <a:xfrm>
            <a:off x="3048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“Feast or Famine”</a:t>
            </a:r>
            <a:endParaRPr lang="en-US" sz="3200" b="1" dirty="0">
              <a:solidFill>
                <a:srgbClr val="008BB4"/>
              </a:solidFill>
              <a:latin typeface="Arial" panose="020B0604020202020204" pitchFamily="34" charset="0"/>
              <a:cs typeface="Arial" panose="020B0604020202020204" pitchFamily="34" charset="0"/>
            </a:endParaRPr>
          </a:p>
        </p:txBody>
      </p:sp>
      <p:sp>
        <p:nvSpPr>
          <p:cNvPr id="13" name="Rectangle 12"/>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014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485900" y="914400"/>
            <a:ext cx="6172200" cy="4012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208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485900" y="762000"/>
            <a:ext cx="6172200" cy="4775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0" y="152400"/>
            <a:ext cx="8229600" cy="1143000"/>
          </a:xfrm>
        </p:spPr>
        <p:txBody>
          <a:bodyPr/>
          <a:lstStyle/>
          <a:p>
            <a:r>
              <a:rPr lang="en-US" dirty="0"/>
              <a:t> </a:t>
            </a:r>
          </a:p>
        </p:txBody>
      </p:sp>
    </p:spTree>
    <p:extLst>
      <p:ext uri="{BB962C8B-B14F-4D97-AF65-F5344CB8AC3E}">
        <p14:creationId xmlns:p14="http://schemas.microsoft.com/office/powerpoint/2010/main" val="3614290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600201"/>
            <a:ext cx="2533291" cy="262489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672088"/>
            <a:ext cx="3810000" cy="2221378"/>
          </a:xfrm>
          <a:prstGeom prst="rect">
            <a:avLst/>
          </a:prstGeom>
        </p:spPr>
      </p:pic>
      <p:sp>
        <p:nvSpPr>
          <p:cNvPr id="2" name="Title 1"/>
          <p:cNvSpPr>
            <a:spLocks noGrp="1"/>
          </p:cNvSpPr>
          <p:nvPr>
            <p:ph type="title"/>
          </p:nvPr>
        </p:nvSpPr>
        <p:spPr/>
        <p:txBody>
          <a:bodyPr>
            <a:normAutofit/>
          </a:bodyPr>
          <a:lstStyle/>
          <a:p>
            <a:r>
              <a:rPr lang="en-US" dirty="0"/>
              <a:t>Hollow Fiber:  How it works</a:t>
            </a:r>
            <a:endParaRPr lang="en-US" sz="3200" dirty="0"/>
          </a:p>
        </p:txBody>
      </p:sp>
    </p:spTree>
    <p:extLst>
      <p:ext uri="{BB962C8B-B14F-4D97-AF65-F5344CB8AC3E}">
        <p14:creationId xmlns:p14="http://schemas.microsoft.com/office/powerpoint/2010/main" val="223396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normAutofit/>
          </a:bodyPr>
          <a:lstStyle/>
          <a:p>
            <a:pPr algn="l" eaLnBrk="1" hangingPunct="1"/>
            <a:r>
              <a:rPr lang="en-US" sz="3200" dirty="0"/>
              <a:t>Hollow Fiber Specifications</a:t>
            </a:r>
          </a:p>
        </p:txBody>
      </p:sp>
      <p:pic>
        <p:nvPicPr>
          <p:cNvPr id="14340" name="Picture 6"/>
          <p:cNvPicPr>
            <a:picLocks noGrp="1" noChangeAspect="1" noChangeArrowheads="1"/>
          </p:cNvPicPr>
          <p:nvPr>
            <p:ph idx="4294967295"/>
          </p:nvPr>
        </p:nvPicPr>
        <p:blipFill>
          <a:blip r:embed="rId3" cstate="print"/>
          <a:srcRect/>
          <a:stretch>
            <a:fillRect/>
          </a:stretch>
        </p:blipFill>
        <p:spPr>
          <a:xfrm>
            <a:off x="1143000" y="1676401"/>
            <a:ext cx="3355703" cy="2590800"/>
          </a:xfrm>
          <a:prstGeom prst="rect">
            <a:avLst/>
          </a:prstGeom>
          <a:ln>
            <a:noFill/>
          </a:ln>
          <a:effectLst>
            <a:outerShdw blurRad="292100" dist="139700" dir="2700000" algn="tl" rotWithShape="0">
              <a:srgbClr val="333333">
                <a:alpha val="65000"/>
              </a:srgbClr>
            </a:outerShdw>
          </a:effectLst>
        </p:spPr>
      </p:pic>
      <p:sp>
        <p:nvSpPr>
          <p:cNvPr id="21508" name="Rectangle 5"/>
          <p:cNvSpPr>
            <a:spLocks noGrp="1" noChangeArrowheads="1"/>
          </p:cNvSpPr>
          <p:nvPr>
            <p:ph type="body" sz="half" idx="4294967295"/>
          </p:nvPr>
        </p:nvSpPr>
        <p:spPr>
          <a:xfrm>
            <a:off x="4876800" y="1524000"/>
            <a:ext cx="3657600" cy="43434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Hydrophilic </a:t>
            </a:r>
            <a:r>
              <a:rPr lang="en-US" sz="2400" dirty="0" err="1">
                <a:solidFill>
                  <a:schemeClr val="tx1">
                    <a:lumMod val="85000"/>
                    <a:lumOff val="15000"/>
                  </a:schemeClr>
                </a:solidFill>
                <a:latin typeface="Arial" panose="020B0604020202020204" pitchFamily="34" charset="0"/>
                <a:cs typeface="Arial" panose="020B0604020202020204" pitchFamily="34" charset="0"/>
              </a:rPr>
              <a:t>Polysulfone</a:t>
            </a:r>
            <a:r>
              <a:rPr lang="en-US" sz="2400" dirty="0">
                <a:solidFill>
                  <a:schemeClr val="tx1">
                    <a:lumMod val="85000"/>
                    <a:lumOff val="15000"/>
                  </a:schemeClr>
                </a:solidFill>
                <a:latin typeface="Arial" panose="020B0604020202020204" pitchFamily="34" charset="0"/>
                <a:cs typeface="Arial" panose="020B0604020202020204" pitchFamily="34" charset="0"/>
              </a:rPr>
              <a:t> or PVDF</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210 µm O.D.</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8 µm wall thickness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GFR of 20 </a:t>
            </a:r>
            <a:r>
              <a:rPr lang="en-US" sz="2400" dirty="0" err="1">
                <a:solidFill>
                  <a:schemeClr val="tx1">
                    <a:lumMod val="85000"/>
                    <a:lumOff val="15000"/>
                  </a:schemeClr>
                </a:solidFill>
                <a:latin typeface="Arial" panose="020B0604020202020204" pitchFamily="34" charset="0"/>
                <a:cs typeface="Arial" panose="020B0604020202020204" pitchFamily="34" charset="0"/>
              </a:rPr>
              <a:t>kd</a:t>
            </a:r>
            <a:r>
              <a:rPr lang="en-US" sz="2400" dirty="0">
                <a:solidFill>
                  <a:schemeClr val="tx1">
                    <a:lumMod val="85000"/>
                    <a:lumOff val="15000"/>
                  </a:schemeClr>
                </a:solidFill>
                <a:latin typeface="Arial" panose="020B0604020202020204" pitchFamily="34" charset="0"/>
                <a:cs typeface="Arial" panose="020B0604020202020204" pitchFamily="34" charset="0"/>
              </a:rPr>
              <a:t> fiber in excess of 140</a:t>
            </a:r>
          </a:p>
        </p:txBody>
      </p:sp>
    </p:spTree>
    <p:extLst>
      <p:ext uri="{BB962C8B-B14F-4D97-AF65-F5344CB8AC3E}">
        <p14:creationId xmlns:p14="http://schemas.microsoft.com/office/powerpoint/2010/main" val="3220909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E796863-9F9F-445B-85D6-807FB26F3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785" y="2057400"/>
            <a:ext cx="3129760" cy="3124200"/>
          </a:xfrm>
          <a:prstGeom prst="rect">
            <a:avLst/>
          </a:prstGeom>
        </p:spPr>
      </p:pic>
      <p:pic>
        <p:nvPicPr>
          <p:cNvPr id="3" name="Picture 2">
            <a:extLst>
              <a:ext uri="{FF2B5EF4-FFF2-40B4-BE49-F238E27FC236}">
                <a16:creationId xmlns="" xmlns:a16="http://schemas.microsoft.com/office/drawing/2014/main" id="{B067CF48-6B3B-48DF-BDA4-03032C7D8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23" y="511834"/>
            <a:ext cx="7772400" cy="4371976"/>
          </a:xfrm>
          <a:prstGeom prst="rect">
            <a:avLst/>
          </a:prstGeom>
        </p:spPr>
      </p:pic>
    </p:spTree>
    <p:extLst>
      <p:ext uri="{BB962C8B-B14F-4D97-AF65-F5344CB8AC3E}">
        <p14:creationId xmlns:p14="http://schemas.microsoft.com/office/powerpoint/2010/main" val="889821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3.xml><?xml version="1.0" encoding="utf-8"?>
<a:theme xmlns:a="http://schemas.openxmlformats.org/drawingml/2006/main" name="1_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14453</TotalTime>
  <Words>1093</Words>
  <Application>Microsoft Office PowerPoint</Application>
  <PresentationFormat>On-screen Show (4:3)</PresentationFormat>
  <Paragraphs>162</Paragraphs>
  <Slides>34</Slides>
  <Notes>13</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Blank</vt:lpstr>
      <vt:lpstr>1_Blank</vt:lpstr>
      <vt:lpstr>PowerPoint Presentation</vt:lpstr>
      <vt:lpstr>Cell Culture Through the Ages</vt:lpstr>
      <vt:lpstr>PowerPoint Presentation</vt:lpstr>
      <vt:lpstr>PowerPoint Presentation</vt:lpstr>
      <vt:lpstr>PowerPoint Presentation</vt:lpstr>
      <vt:lpstr> </vt:lpstr>
      <vt:lpstr>Hollow Fiber:  How it works</vt:lpstr>
      <vt:lpstr>Hollow Fiber Specifications</vt:lpstr>
      <vt:lpstr>PowerPoint Presentation</vt:lpstr>
      <vt:lpstr>PowerPoint Presentation</vt:lpstr>
      <vt:lpstr>In the Laboratory</vt:lpstr>
      <vt:lpstr>Working with the cartridge</vt:lpstr>
      <vt:lpstr>HF Applications</vt:lpstr>
      <vt:lpstr>PowerPoint Presentation</vt:lpstr>
      <vt:lpstr> Advantages of Hollow Fiber Cell Culture </vt:lpstr>
      <vt:lpstr>PowerPoint Presentation</vt:lpstr>
      <vt:lpstr>Exosomes </vt:lpstr>
      <vt:lpstr>Advantages for Exosome Production</vt:lpstr>
      <vt:lpstr>Human Adipose Derived Adult MSC</vt:lpstr>
      <vt:lpstr>Incorporation of Exosomes into Human Endothelial Cells</vt:lpstr>
      <vt:lpstr>Wound Healing Promotion by Exosomes</vt:lpstr>
      <vt:lpstr>Exosome Based Facial Moisturizer</vt:lpstr>
      <vt:lpstr>Placental Co-Culture</vt:lpstr>
      <vt:lpstr>PowerPoint Presentation</vt:lpstr>
      <vt:lpstr>Harvest vs. Flask</vt:lpstr>
      <vt:lpstr>PowerPoint Presentation</vt:lpstr>
      <vt:lpstr>Summary</vt:lpstr>
      <vt:lpstr>PowerPoint Presentation</vt:lpstr>
      <vt:lpstr>PowerPoint Presentation</vt:lpstr>
      <vt:lpstr>Conclusions</vt:lpstr>
      <vt:lpstr>NTA Analysis of Vesicles, CDM-HD and Media</vt:lpstr>
      <vt:lpstr>PowerPoint Presentation</vt:lpstr>
      <vt:lpstr>PowerPoint Presentation</vt:lpstr>
      <vt:lpstr>PowerPoint Presentation</vt:lpstr>
    </vt:vector>
  </TitlesOfParts>
  <Company>FiberCell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Cadwell</dc:creator>
  <cp:lastModifiedBy>r</cp:lastModifiedBy>
  <cp:revision>455</cp:revision>
  <dcterms:created xsi:type="dcterms:W3CDTF">2008-09-11T12:47:21Z</dcterms:created>
  <dcterms:modified xsi:type="dcterms:W3CDTF">2018-07-13T21:10:31Z</dcterms:modified>
</cp:coreProperties>
</file>