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1" r:id="rId2"/>
    <p:sldId id="272" r:id="rId3"/>
    <p:sldId id="259" r:id="rId4"/>
    <p:sldId id="258" r:id="rId5"/>
    <p:sldId id="273" r:id="rId6"/>
    <p:sldId id="261" r:id="rId7"/>
    <p:sldId id="289" r:id="rId8"/>
    <p:sldId id="292" r:id="rId9"/>
    <p:sldId id="291" r:id="rId10"/>
    <p:sldId id="290" r:id="rId11"/>
    <p:sldId id="297" r:id="rId12"/>
    <p:sldId id="293" r:id="rId13"/>
    <p:sldId id="295" r:id="rId14"/>
    <p:sldId id="307" r:id="rId15"/>
    <p:sldId id="294" r:id="rId16"/>
    <p:sldId id="301" r:id="rId17"/>
    <p:sldId id="300" r:id="rId18"/>
    <p:sldId id="299" r:id="rId19"/>
    <p:sldId id="308" r:id="rId20"/>
    <p:sldId id="309" r:id="rId21"/>
    <p:sldId id="310" r:id="rId22"/>
    <p:sldId id="298" r:id="rId23"/>
    <p:sldId id="311" r:id="rId24"/>
    <p:sldId id="302" r:id="rId25"/>
    <p:sldId id="304" r:id="rId26"/>
    <p:sldId id="303" r:id="rId27"/>
    <p:sldId id="306"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82" y="70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AB334C-064D-4AD9-A45E-C12404DAD8F0}" type="datetimeFigureOut">
              <a:rPr lang="en-US" smtClean="0"/>
              <a:t>9/11/2015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7CFE67-3A1C-41B1-BF3D-0DC987016A8E}" type="slidenum">
              <a:rPr lang="en-US" smtClean="0"/>
              <a:t>‹#›</a:t>
            </a:fld>
            <a:endParaRPr lang="en-US"/>
          </a:p>
        </p:txBody>
      </p:sp>
    </p:spTree>
    <p:extLst>
      <p:ext uri="{BB962C8B-B14F-4D97-AF65-F5344CB8AC3E}">
        <p14:creationId xmlns:p14="http://schemas.microsoft.com/office/powerpoint/2010/main" val="2196918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pPr eaLnBrk="1" hangingPunct="1"/>
            <a:r>
              <a:rPr lang="en-US" dirty="0" smtClean="0">
                <a:latin typeface="Times" pitchFamily="-107" charset="0"/>
              </a:rPr>
              <a:t>Cell culture devices through the ages.  The tools used for cell culture haven’t changed fundamentally in 100 years, now they are made of plastic instead of glass for disposability. They all have two things in common</a:t>
            </a:r>
            <a:r>
              <a:rPr lang="en-US" baseline="0" dirty="0" smtClean="0">
                <a:latin typeface="Times" pitchFamily="-107" charset="0"/>
              </a:rPr>
              <a:t> 1) cells are attached to a non-porous support and scale-up can involve just more flasks.</a:t>
            </a:r>
            <a:endParaRPr lang="en-US" dirty="0" smtClean="0">
              <a:latin typeface="Times" pitchFamily="-107" charset="0"/>
            </a:endParaRPr>
          </a:p>
        </p:txBody>
      </p:sp>
      <p:sp>
        <p:nvSpPr>
          <p:cNvPr id="8196" name="Slide Number Placeholder 3"/>
          <p:cNvSpPr>
            <a:spLocks noGrp="1"/>
          </p:cNvSpPr>
          <p:nvPr>
            <p:ph type="sldNum" sz="quarter" idx="5"/>
          </p:nvPr>
        </p:nvSpPr>
        <p:spPr>
          <a:noFill/>
        </p:spPr>
        <p:txBody>
          <a:bodyPr/>
          <a:lstStyle/>
          <a:p>
            <a:fld id="{7A0BC038-A322-4318-9118-C2A0E467D3E1}" type="slidenum">
              <a:rPr lang="en-US"/>
              <a:pPr/>
              <a:t>3</a:t>
            </a:fld>
            <a:endParaRPr lang="en-US"/>
          </a:p>
        </p:txBody>
      </p:sp>
    </p:spTree>
    <p:extLst>
      <p:ext uri="{BB962C8B-B14F-4D97-AF65-F5344CB8AC3E}">
        <p14:creationId xmlns:p14="http://schemas.microsoft.com/office/powerpoint/2010/main" val="4020383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pPr eaLnBrk="1" hangingPunct="1"/>
            <a:r>
              <a:rPr lang="en-US" dirty="0" smtClean="0">
                <a:latin typeface="Times" pitchFamily="-107" charset="0"/>
              </a:rPr>
              <a:t>Feast or famine cycle. The cells are exposed to constantly changing conditions with their optimum conditions for protein and antibody production being only a small part of this cycle. Just when things get good it is time to split the cells and start the process all over again.</a:t>
            </a:r>
          </a:p>
        </p:txBody>
      </p:sp>
      <p:sp>
        <p:nvSpPr>
          <p:cNvPr id="12292" name="Slide Number Placeholder 3"/>
          <p:cNvSpPr>
            <a:spLocks noGrp="1"/>
          </p:cNvSpPr>
          <p:nvPr>
            <p:ph type="sldNum" sz="quarter" idx="5"/>
          </p:nvPr>
        </p:nvSpPr>
        <p:spPr>
          <a:noFill/>
        </p:spPr>
        <p:txBody>
          <a:bodyPr/>
          <a:lstStyle/>
          <a:p>
            <a:fld id="{0C868A6C-FF93-41DA-8220-826AA8E82D77}" type="slidenum">
              <a:rPr lang="en-US"/>
              <a:pPr/>
              <a:t>6</a:t>
            </a:fld>
            <a:endParaRPr lang="en-US"/>
          </a:p>
        </p:txBody>
      </p:sp>
    </p:spTree>
    <p:extLst>
      <p:ext uri="{BB962C8B-B14F-4D97-AF65-F5344CB8AC3E}">
        <p14:creationId xmlns:p14="http://schemas.microsoft.com/office/powerpoint/2010/main" val="2955212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369751-049A-4F68-B14C-9F5F94FE6671}"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670A3-634B-42A1-9B76-6BA48A30600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69751-049A-4F68-B14C-9F5F94FE6671}"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670A3-634B-42A1-9B76-6BA48A3060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69751-049A-4F68-B14C-9F5F94FE6671}"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670A3-634B-42A1-9B76-6BA48A3060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69751-049A-4F68-B14C-9F5F94FE6671}"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670A3-634B-42A1-9B76-6BA48A3060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69751-049A-4F68-B14C-9F5F94FE6671}"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670A3-634B-42A1-9B76-6BA48A30600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369751-049A-4F68-B14C-9F5F94FE6671}"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670A3-634B-42A1-9B76-6BA48A30600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69751-049A-4F68-B14C-9F5F94FE6671}" type="datetimeFigureOut">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D670A3-634B-42A1-9B76-6BA48A30600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369751-049A-4F68-B14C-9F5F94FE6671}" type="datetimeFigureOut">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D670A3-634B-42A1-9B76-6BA48A3060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69751-049A-4F68-B14C-9F5F94FE6671}" type="datetimeFigureOut">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D670A3-634B-42A1-9B76-6BA48A3060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69751-049A-4F68-B14C-9F5F94FE6671}"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670A3-634B-42A1-9B76-6BA48A3060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69751-049A-4F68-B14C-9F5F94FE6671}"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670A3-634B-42A1-9B76-6BA48A3060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69751-049A-4F68-B14C-9F5F94FE6671}" type="datetimeFigureOut">
              <a:rPr lang="en-US" smtClean="0"/>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670A3-634B-42A1-9B76-6BA48A30600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4" y="0"/>
            <a:ext cx="9363074" cy="6921369"/>
          </a:xfrm>
          <a:prstGeom prst="rect">
            <a:avLst/>
          </a:prstGeom>
        </p:spPr>
      </p:pic>
    </p:spTree>
    <p:extLst>
      <p:ext uri="{BB962C8B-B14F-4D97-AF65-F5344CB8AC3E}">
        <p14:creationId xmlns:p14="http://schemas.microsoft.com/office/powerpoint/2010/main" val="345753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Static kill </a:t>
            </a:r>
            <a:r>
              <a:rPr lang="en-US" dirty="0" smtClean="0"/>
              <a:t>assay</a:t>
            </a:r>
            <a:endParaRPr lang="en-US" dirty="0"/>
          </a:p>
        </p:txBody>
      </p:sp>
      <p:sp>
        <p:nvSpPr>
          <p:cNvPr id="3" name="Content Placeholder 2"/>
          <p:cNvSpPr>
            <a:spLocks noGrp="1"/>
          </p:cNvSpPr>
          <p:nvPr>
            <p:ph idx="1"/>
          </p:nvPr>
        </p:nvSpPr>
        <p:spPr/>
        <p:txBody>
          <a:bodyPr/>
          <a:lstStyle/>
          <a:p>
            <a:pPr lvl="0"/>
            <a:r>
              <a:rPr lang="en-US" dirty="0"/>
              <a:t>O</a:t>
            </a:r>
            <a:r>
              <a:rPr lang="en-US" dirty="0" smtClean="0"/>
              <a:t>pen </a:t>
            </a:r>
            <a:r>
              <a:rPr lang="en-US" dirty="0"/>
              <a:t>system, not </a:t>
            </a:r>
            <a:r>
              <a:rPr lang="en-US" dirty="0" smtClean="0"/>
              <a:t>bio safe</a:t>
            </a:r>
            <a:endParaRPr lang="en-US" dirty="0"/>
          </a:p>
          <a:p>
            <a:pPr lvl="0"/>
            <a:r>
              <a:rPr lang="en-US" dirty="0"/>
              <a:t>B</a:t>
            </a:r>
            <a:r>
              <a:rPr lang="en-US" dirty="0" smtClean="0"/>
              <a:t>acteria </a:t>
            </a:r>
            <a:r>
              <a:rPr lang="en-US" dirty="0"/>
              <a:t>numbers change over time</a:t>
            </a:r>
          </a:p>
          <a:p>
            <a:pPr lvl="0"/>
            <a:r>
              <a:rPr lang="en-US" dirty="0"/>
              <a:t>L</a:t>
            </a:r>
            <a:r>
              <a:rPr lang="en-US" dirty="0" smtClean="0"/>
              <a:t>arge </a:t>
            </a:r>
            <a:r>
              <a:rPr lang="en-US" dirty="0"/>
              <a:t>volume requires large amount of drug and diluent</a:t>
            </a:r>
          </a:p>
          <a:p>
            <a:pPr lvl="0"/>
            <a:r>
              <a:rPr lang="en-US" dirty="0"/>
              <a:t>R</a:t>
            </a:r>
            <a:r>
              <a:rPr lang="en-US" dirty="0" smtClean="0"/>
              <a:t>apid </a:t>
            </a:r>
            <a:r>
              <a:rPr lang="en-US" dirty="0"/>
              <a:t>changes in drug concentration not possible, cannot model short half-</a:t>
            </a:r>
            <a:r>
              <a:rPr lang="en-US" dirty="0" err="1"/>
              <a:t>lifes</a:t>
            </a:r>
            <a:endParaRPr lang="en-US" dirty="0"/>
          </a:p>
          <a:p>
            <a:endParaRPr lang="en-US" dirty="0"/>
          </a:p>
        </p:txBody>
      </p:sp>
    </p:spTree>
    <p:extLst>
      <p:ext uri="{BB962C8B-B14F-4D97-AF65-F5344CB8AC3E}">
        <p14:creationId xmlns:p14="http://schemas.microsoft.com/office/powerpoint/2010/main" val="3679918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Mouse </a:t>
            </a:r>
            <a:r>
              <a:rPr lang="en-US" dirty="0" smtClean="0"/>
              <a:t>Thigh </a:t>
            </a:r>
            <a:r>
              <a:rPr lang="en-US" dirty="0"/>
              <a:t>I</a:t>
            </a:r>
            <a:r>
              <a:rPr lang="en-US" dirty="0" smtClean="0"/>
              <a:t>nfection </a:t>
            </a:r>
            <a:r>
              <a:rPr lang="en-US" dirty="0"/>
              <a:t>M</a:t>
            </a:r>
            <a:r>
              <a:rPr lang="en-US" dirty="0" smtClean="0"/>
              <a:t>odel</a:t>
            </a:r>
            <a:endParaRPr lang="en-US" dirty="0"/>
          </a:p>
        </p:txBody>
      </p:sp>
      <p:sp>
        <p:nvSpPr>
          <p:cNvPr id="3" name="Content Placeholder 2"/>
          <p:cNvSpPr>
            <a:spLocks noGrp="1"/>
          </p:cNvSpPr>
          <p:nvPr>
            <p:ph idx="1"/>
          </p:nvPr>
        </p:nvSpPr>
        <p:spPr/>
        <p:txBody>
          <a:bodyPr/>
          <a:lstStyle/>
          <a:p>
            <a:pPr lvl="0"/>
            <a:r>
              <a:rPr lang="en-US" dirty="0" smtClean="0"/>
              <a:t>PK/PD </a:t>
            </a:r>
            <a:r>
              <a:rPr lang="en-US" dirty="0"/>
              <a:t>may not mimic human values</a:t>
            </a:r>
          </a:p>
          <a:p>
            <a:pPr lvl="0"/>
            <a:r>
              <a:rPr lang="en-US" dirty="0"/>
              <a:t>C</a:t>
            </a:r>
            <a:r>
              <a:rPr lang="en-US" dirty="0" smtClean="0"/>
              <a:t>annot </a:t>
            </a:r>
            <a:r>
              <a:rPr lang="en-US" dirty="0"/>
              <a:t>sample over time</a:t>
            </a:r>
          </a:p>
          <a:p>
            <a:pPr lvl="0"/>
            <a:r>
              <a:rPr lang="en-US" dirty="0"/>
              <a:t>H</a:t>
            </a:r>
            <a:r>
              <a:rPr lang="en-US" dirty="0" smtClean="0"/>
              <a:t>ard </a:t>
            </a:r>
            <a:r>
              <a:rPr lang="en-US" dirty="0"/>
              <a:t>to do large numbers of bacteria to reveal resistance</a:t>
            </a:r>
          </a:p>
          <a:p>
            <a:pPr lvl="0"/>
            <a:r>
              <a:rPr lang="en-US" dirty="0"/>
              <a:t>M</a:t>
            </a:r>
            <a:r>
              <a:rPr lang="en-US" dirty="0" smtClean="0"/>
              <a:t>any </a:t>
            </a:r>
            <a:r>
              <a:rPr lang="en-US" dirty="0"/>
              <a:t>infections cannot be modeled in mouse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495800"/>
            <a:ext cx="2133600" cy="1990565"/>
          </a:xfrm>
          <a:prstGeom prst="rect">
            <a:avLst/>
          </a:prstGeom>
        </p:spPr>
      </p:pic>
    </p:spTree>
    <p:extLst>
      <p:ext uri="{BB962C8B-B14F-4D97-AF65-F5344CB8AC3E}">
        <p14:creationId xmlns:p14="http://schemas.microsoft.com/office/powerpoint/2010/main" val="2979881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Hollow </a:t>
            </a:r>
            <a:r>
              <a:rPr lang="en-US" dirty="0" smtClean="0"/>
              <a:t>Fiber </a:t>
            </a:r>
            <a:r>
              <a:rPr lang="en-US" dirty="0"/>
              <a:t>I</a:t>
            </a:r>
            <a:r>
              <a:rPr lang="en-US" dirty="0" smtClean="0"/>
              <a:t>nfection </a:t>
            </a:r>
            <a:r>
              <a:rPr lang="en-US" dirty="0"/>
              <a:t>M</a:t>
            </a:r>
            <a:r>
              <a:rPr lang="en-US" dirty="0" smtClean="0"/>
              <a:t>odel</a:t>
            </a:r>
            <a:endParaRPr lang="en-US" dirty="0"/>
          </a:p>
        </p:txBody>
      </p:sp>
    </p:spTree>
    <p:controls>
      <mc:AlternateContent xmlns:mc="http://schemas.openxmlformats.org/markup-compatibility/2006">
        <mc:Choice xmlns:v="urn:schemas-microsoft-com:vml" Requires="v">
          <p:control spid="1037" name="ShockwaveFlash1" r:id="rId2" imgW="6248520" imgH="4530600"/>
        </mc:Choice>
        <mc:Fallback>
          <p:control name="ShockwaveFlash1" r:id="rId2" imgW="6248520" imgH="4530600">
            <p:pic>
              <p:nvPicPr>
                <p:cNvPr id="3" name="ShockwaveFlash1"/>
                <p:cNvPicPr preferRelativeResize="0">
                  <a:picLocks noChangeArrowheads="1" noChangeShapeType="1"/>
                </p:cNvPicPr>
                <p:nvPr/>
              </p:nvPicPr>
              <p:blipFill>
                <a:blip r:embed="rId4"/>
                <a:srcRect/>
                <a:stretch>
                  <a:fillRect/>
                </a:stretch>
              </p:blipFill>
              <p:spPr bwMode="auto">
                <a:xfrm>
                  <a:off x="1447800" y="1371600"/>
                  <a:ext cx="6248400" cy="45307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20251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676400"/>
            <a:ext cx="6273339" cy="3657600"/>
          </a:xfrm>
          <a:prstGeom prst="rect">
            <a:avLst/>
          </a:prstGeom>
        </p:spPr>
      </p:pic>
      <p:sp>
        <p:nvSpPr>
          <p:cNvPr id="5" name="Title 4"/>
          <p:cNvSpPr>
            <a:spLocks noGrp="1"/>
          </p:cNvSpPr>
          <p:nvPr>
            <p:ph type="title"/>
          </p:nvPr>
        </p:nvSpPr>
        <p:spPr/>
        <p:txBody>
          <a:bodyPr/>
          <a:lstStyle/>
          <a:p>
            <a:r>
              <a:rPr lang="en-US" dirty="0" smtClean="0"/>
              <a:t>Hollow Fiber Cross-Section</a:t>
            </a:r>
            <a:endParaRPr lang="en-US" dirty="0"/>
          </a:p>
        </p:txBody>
      </p:sp>
    </p:spTree>
    <p:extLst>
      <p:ext uri="{BB962C8B-B14F-4D97-AF65-F5344CB8AC3E}">
        <p14:creationId xmlns:p14="http://schemas.microsoft.com/office/powerpoint/2010/main" val="3995644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Hollow Fiber Cartridge</a:t>
            </a:r>
            <a:endParaRPr lang="en-US" dirty="0"/>
          </a:p>
        </p:txBody>
      </p:sp>
      <p:pic>
        <p:nvPicPr>
          <p:cNvPr id="3" name="Picture 5"/>
          <p:cNvPicPr>
            <a:picLocks noChangeAspect="1" noChangeArrowheads="1"/>
          </p:cNvPicPr>
          <p:nvPr/>
        </p:nvPicPr>
        <p:blipFill>
          <a:blip r:embed="rId2" cstate="print"/>
          <a:srcRect/>
          <a:stretch>
            <a:fillRect/>
          </a:stretch>
        </p:blipFill>
        <p:spPr>
          <a:xfrm>
            <a:off x="1524000" y="1447800"/>
            <a:ext cx="6172200"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31278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Reservoir </a:t>
            </a:r>
            <a:r>
              <a:rPr lang="en-US" dirty="0" smtClean="0"/>
              <a:t>cap</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447800"/>
            <a:ext cx="4857750" cy="4838700"/>
          </a:xfrm>
          <a:prstGeom prst="rect">
            <a:avLst/>
          </a:prstGeom>
        </p:spPr>
      </p:pic>
    </p:spTree>
    <p:extLst>
      <p:ext uri="{BB962C8B-B14F-4D97-AF65-F5344CB8AC3E}">
        <p14:creationId xmlns:p14="http://schemas.microsoft.com/office/powerpoint/2010/main" val="3352567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Advantages of the </a:t>
            </a:r>
            <a:r>
              <a:rPr lang="en-US" dirty="0" smtClean="0"/>
              <a:t>Hollow Fiber </a:t>
            </a:r>
            <a:r>
              <a:rPr lang="en-US" dirty="0"/>
              <a:t>I</a:t>
            </a:r>
            <a:r>
              <a:rPr lang="en-US" dirty="0" smtClean="0"/>
              <a:t>nfection </a:t>
            </a:r>
            <a:r>
              <a:rPr lang="en-US" dirty="0"/>
              <a:t>M</a:t>
            </a:r>
            <a:r>
              <a:rPr lang="en-US" dirty="0" smtClean="0"/>
              <a:t>odel</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C</a:t>
            </a:r>
            <a:r>
              <a:rPr lang="en-US" dirty="0" smtClean="0"/>
              <a:t>losed</a:t>
            </a:r>
            <a:r>
              <a:rPr lang="en-US" dirty="0"/>
              <a:t>, bio-safe system</a:t>
            </a:r>
          </a:p>
          <a:p>
            <a:pPr lvl="0"/>
            <a:r>
              <a:rPr lang="en-US" dirty="0"/>
              <a:t>S</a:t>
            </a:r>
            <a:r>
              <a:rPr lang="en-US" dirty="0" smtClean="0"/>
              <a:t>ampling </a:t>
            </a:r>
            <a:r>
              <a:rPr lang="en-US" dirty="0"/>
              <a:t>over time</a:t>
            </a:r>
          </a:p>
          <a:p>
            <a:pPr lvl="0"/>
            <a:r>
              <a:rPr lang="en-US" dirty="0"/>
              <a:t>L</a:t>
            </a:r>
            <a:r>
              <a:rPr lang="en-US" dirty="0" smtClean="0"/>
              <a:t>arge </a:t>
            </a:r>
            <a:r>
              <a:rPr lang="en-US" dirty="0"/>
              <a:t>number of organism can be tested, revealing resistance</a:t>
            </a:r>
          </a:p>
          <a:p>
            <a:pPr lvl="0"/>
            <a:r>
              <a:rPr lang="en-US" dirty="0"/>
              <a:t>P</a:t>
            </a:r>
            <a:r>
              <a:rPr lang="en-US" dirty="0" smtClean="0"/>
              <a:t>recisely </a:t>
            </a:r>
            <a:r>
              <a:rPr lang="en-US" dirty="0"/>
              <a:t>simulates human </a:t>
            </a:r>
            <a:r>
              <a:rPr lang="en-US" dirty="0" smtClean="0"/>
              <a:t>PK/PD</a:t>
            </a:r>
            <a:endParaRPr lang="en-US" dirty="0"/>
          </a:p>
          <a:p>
            <a:pPr lvl="0"/>
            <a:r>
              <a:rPr lang="en-US" dirty="0"/>
              <a:t>R</a:t>
            </a:r>
            <a:r>
              <a:rPr lang="en-US" dirty="0" smtClean="0"/>
              <a:t>epetitive </a:t>
            </a:r>
            <a:r>
              <a:rPr lang="en-US" dirty="0"/>
              <a:t>sampling over time, both drug and organism</a:t>
            </a:r>
          </a:p>
          <a:p>
            <a:pPr lvl="0"/>
            <a:r>
              <a:rPr lang="en-US" dirty="0"/>
              <a:t>T</a:t>
            </a:r>
            <a:r>
              <a:rPr lang="en-US" dirty="0" smtClean="0"/>
              <a:t>otal </a:t>
            </a:r>
            <a:r>
              <a:rPr lang="en-US" dirty="0"/>
              <a:t>kill</a:t>
            </a:r>
          </a:p>
          <a:p>
            <a:pPr lvl="0"/>
            <a:r>
              <a:rPr lang="en-US" dirty="0"/>
              <a:t>S</a:t>
            </a:r>
            <a:r>
              <a:rPr lang="en-US" dirty="0" smtClean="0"/>
              <a:t>ingle </a:t>
            </a:r>
            <a:r>
              <a:rPr lang="en-US" dirty="0"/>
              <a:t>use, disposable, consistent</a:t>
            </a:r>
          </a:p>
          <a:p>
            <a:pPr lvl="0"/>
            <a:r>
              <a:rPr lang="en-US" dirty="0" smtClean="0"/>
              <a:t>Two </a:t>
            </a:r>
            <a:r>
              <a:rPr lang="en-US" dirty="0"/>
              <a:t>drug models can be tested</a:t>
            </a:r>
          </a:p>
          <a:p>
            <a:pPr lvl="0"/>
            <a:r>
              <a:rPr lang="en-US" dirty="0"/>
              <a:t>C</a:t>
            </a:r>
            <a:r>
              <a:rPr lang="en-US" dirty="0" smtClean="0"/>
              <a:t>an </a:t>
            </a:r>
            <a:r>
              <a:rPr lang="en-US" dirty="0"/>
              <a:t>model both dosing curve and elimination curve</a:t>
            </a:r>
          </a:p>
          <a:p>
            <a:pPr lvl="0"/>
            <a:r>
              <a:rPr lang="en-US" dirty="0"/>
              <a:t>C</a:t>
            </a:r>
            <a:r>
              <a:rPr lang="en-US" dirty="0" smtClean="0"/>
              <a:t>an </a:t>
            </a:r>
            <a:r>
              <a:rPr lang="en-US" dirty="0"/>
              <a:t>look at bacteria in different growth phases and in combination with cells. Antiviral </a:t>
            </a:r>
            <a:r>
              <a:rPr lang="en-US" dirty="0" smtClean="0"/>
              <a:t>PK/PD </a:t>
            </a:r>
            <a:r>
              <a:rPr lang="en-US" dirty="0"/>
              <a:t>as well.</a:t>
            </a:r>
          </a:p>
          <a:p>
            <a:endParaRPr lang="en-US" dirty="0"/>
          </a:p>
        </p:txBody>
      </p:sp>
    </p:spTree>
    <p:extLst>
      <p:ext uri="{BB962C8B-B14F-4D97-AF65-F5344CB8AC3E}">
        <p14:creationId xmlns:p14="http://schemas.microsoft.com/office/powerpoint/2010/main" val="3026487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 Drug Model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507" y="1295400"/>
            <a:ext cx="6022493" cy="4876800"/>
          </a:xfrm>
          <a:prstGeom prst="rect">
            <a:avLst/>
          </a:prstGeom>
        </p:spPr>
      </p:pic>
    </p:spTree>
    <p:extLst>
      <p:ext uri="{BB962C8B-B14F-4D97-AF65-F5344CB8AC3E}">
        <p14:creationId xmlns:p14="http://schemas.microsoft.com/office/powerpoint/2010/main" val="3072214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Hollow Fiber Pretest </a:t>
            </a:r>
            <a:r>
              <a:rPr lang="en-US" dirty="0" smtClean="0"/>
              <a:t>Study Scheme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371600"/>
            <a:ext cx="6679017" cy="4525963"/>
          </a:xfrm>
        </p:spPr>
      </p:pic>
    </p:spTree>
    <p:extLst>
      <p:ext uri="{BB962C8B-B14F-4D97-AF65-F5344CB8AC3E}">
        <p14:creationId xmlns:p14="http://schemas.microsoft.com/office/powerpoint/2010/main" val="2139596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PK Profile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371600"/>
            <a:ext cx="6857739" cy="4525963"/>
          </a:xfrm>
        </p:spPr>
      </p:pic>
    </p:spTree>
    <p:extLst>
      <p:ext uri="{BB962C8B-B14F-4D97-AF65-F5344CB8AC3E}">
        <p14:creationId xmlns:p14="http://schemas.microsoft.com/office/powerpoint/2010/main" val="1361505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53623"/>
            <a:ext cx="9448800" cy="9774621"/>
          </a:xfrm>
          <a:prstGeom prst="rect">
            <a:avLst/>
          </a:prstGeom>
        </p:spPr>
      </p:pic>
    </p:spTree>
    <p:extLst>
      <p:ext uri="{BB962C8B-B14F-4D97-AF65-F5344CB8AC3E}">
        <p14:creationId xmlns:p14="http://schemas.microsoft.com/office/powerpoint/2010/main" val="2084604668"/>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6629400" cy="4502150"/>
          </a:xfrm>
          <a:prstGeom prst="rect">
            <a:avLst/>
          </a:prstGeom>
          <a:noFill/>
          <a:ln>
            <a:noFill/>
          </a:ln>
        </p:spPr>
      </p:pic>
    </p:spTree>
    <p:extLst>
      <p:ext uri="{BB962C8B-B14F-4D97-AF65-F5344CB8AC3E}">
        <p14:creationId xmlns:p14="http://schemas.microsoft.com/office/powerpoint/2010/main" val="424201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6477000" cy="4349750"/>
          </a:xfrm>
          <a:prstGeom prst="rect">
            <a:avLst/>
          </a:prstGeom>
          <a:noFill/>
          <a:ln>
            <a:noFill/>
          </a:ln>
        </p:spPr>
      </p:pic>
    </p:spTree>
    <p:extLst>
      <p:ext uri="{BB962C8B-B14F-4D97-AF65-F5344CB8AC3E}">
        <p14:creationId xmlns:p14="http://schemas.microsoft.com/office/powerpoint/2010/main" val="1551597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Gwendolyn\Desktop\photos for talk\slide 18 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64082"/>
            <a:ext cx="4749801" cy="3562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C:\Users\Gwendolyn\Desktop\photos for talk\slide 18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637" y="1219200"/>
            <a:ext cx="3561588" cy="4748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4181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0"/>
            <a:ext cx="6172200" cy="4940300"/>
          </a:xfrm>
          <a:prstGeom prst="rect">
            <a:avLst/>
          </a:prstGeom>
          <a:noFill/>
          <a:ln>
            <a:noFill/>
          </a:ln>
        </p:spPr>
      </p:pic>
    </p:spTree>
    <p:extLst>
      <p:ext uri="{BB962C8B-B14F-4D97-AF65-F5344CB8AC3E}">
        <p14:creationId xmlns:p14="http://schemas.microsoft.com/office/powerpoint/2010/main" val="1798024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Gwendolyn\Desktop\photos for talk\photos and slides for pkpd talk\slide 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418" y="762000"/>
            <a:ext cx="7924800" cy="4481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83527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Gwendolyn\Desktop\photos for talk\photos and slides for pkpd talk\slide 19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564" y="381000"/>
            <a:ext cx="6619370" cy="3743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C:\Users\Gwendolyn\Desktop\photos for talk\photos and slides for pkpd talk\slide 19 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124200"/>
            <a:ext cx="5445492" cy="3079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84566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Regulatory </a:t>
            </a:r>
            <a:r>
              <a:rPr lang="en-US" dirty="0" smtClean="0"/>
              <a:t>position</a:t>
            </a:r>
            <a:endParaRPr lang="en-US" dirty="0"/>
          </a:p>
        </p:txBody>
      </p:sp>
      <p:sp>
        <p:nvSpPr>
          <p:cNvPr id="3" name="Content Placeholder 2"/>
          <p:cNvSpPr>
            <a:spLocks noGrp="1"/>
          </p:cNvSpPr>
          <p:nvPr>
            <p:ph idx="1"/>
          </p:nvPr>
        </p:nvSpPr>
        <p:spPr>
          <a:xfrm>
            <a:off x="457200" y="1600200"/>
            <a:ext cx="4800600" cy="4525963"/>
          </a:xfrm>
        </p:spPr>
        <p:txBody>
          <a:bodyPr/>
          <a:lstStyle/>
          <a:p>
            <a:pPr lvl="0"/>
            <a:r>
              <a:rPr lang="en-US" dirty="0" smtClean="0"/>
              <a:t>EMA </a:t>
            </a:r>
            <a:r>
              <a:rPr lang="en-US" dirty="0"/>
              <a:t>endorsement for TB</a:t>
            </a:r>
          </a:p>
          <a:p>
            <a:pPr lvl="0"/>
            <a:r>
              <a:rPr lang="en-US" dirty="0"/>
              <a:t>FDA expected to follow suit</a:t>
            </a:r>
          </a:p>
          <a:p>
            <a:pPr lvl="0"/>
            <a:r>
              <a:rPr lang="en-US" dirty="0"/>
              <a:t>Cartridges manufactured under </a:t>
            </a:r>
            <a:r>
              <a:rPr lang="en-US" dirty="0" smtClean="0"/>
              <a:t>ISO-14644-1     class 8</a:t>
            </a:r>
            <a:endParaRPr lang="en-US" dirty="0"/>
          </a:p>
          <a:p>
            <a:pPr marL="0" indent="0">
              <a:buNone/>
            </a:pPr>
            <a:endParaRPr lang="en-US" dirty="0"/>
          </a:p>
        </p:txBody>
      </p:sp>
      <p:pic>
        <p:nvPicPr>
          <p:cNvPr id="4" name="Picture 2" descr="C:\Users\Gwendolyn\Desktop\photos for talk\photos and slides for pkpd talk\slide 21 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133600"/>
            <a:ext cx="2989384"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31889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838200"/>
            <a:ext cx="8229600" cy="4724400"/>
          </a:xfrm>
        </p:spPr>
        <p:txBody>
          <a:bodyPr>
            <a:normAutofit fontScale="85000" lnSpcReduction="20000"/>
          </a:bodyPr>
          <a:lstStyle/>
          <a:p>
            <a:pPr marL="0" indent="0">
              <a:buNone/>
            </a:pPr>
            <a:r>
              <a:rPr lang="en-US" b="1" dirty="0"/>
              <a:t>The hollow fiber infection model is a complementary and additional tool for drug development, to be implemented at the earliest </a:t>
            </a:r>
            <a:r>
              <a:rPr lang="en-US" b="1" dirty="0" smtClean="0"/>
              <a:t>stages</a:t>
            </a:r>
          </a:p>
          <a:p>
            <a:pPr marL="0" indent="0">
              <a:buNone/>
            </a:pPr>
            <a:endParaRPr lang="en-US" b="1" dirty="0"/>
          </a:p>
          <a:p>
            <a:r>
              <a:rPr lang="en-US" dirty="0" smtClean="0"/>
              <a:t>Optimal </a:t>
            </a:r>
            <a:r>
              <a:rPr lang="en-US" dirty="0"/>
              <a:t>dose selection and route of administration</a:t>
            </a:r>
          </a:p>
          <a:p>
            <a:pPr lvl="0"/>
            <a:r>
              <a:rPr lang="en-US" dirty="0"/>
              <a:t>O</a:t>
            </a:r>
            <a:r>
              <a:rPr lang="en-US" dirty="0" smtClean="0"/>
              <a:t>ptimal </a:t>
            </a:r>
            <a:r>
              <a:rPr lang="en-US" dirty="0"/>
              <a:t>dosing schedule</a:t>
            </a:r>
          </a:p>
          <a:p>
            <a:pPr lvl="0"/>
            <a:r>
              <a:rPr lang="en-US" dirty="0"/>
              <a:t>P</a:t>
            </a:r>
            <a:r>
              <a:rPr lang="en-US" dirty="0" smtClean="0"/>
              <a:t>ossible </a:t>
            </a:r>
            <a:r>
              <a:rPr lang="en-US" dirty="0"/>
              <a:t>combination therapies</a:t>
            </a:r>
          </a:p>
          <a:p>
            <a:pPr lvl="0"/>
            <a:r>
              <a:rPr lang="en-US" dirty="0"/>
              <a:t>D</a:t>
            </a:r>
            <a:r>
              <a:rPr lang="en-US" dirty="0" smtClean="0"/>
              <a:t>efines </a:t>
            </a:r>
            <a:r>
              <a:rPr lang="en-US" dirty="0"/>
              <a:t>emerging resistance </a:t>
            </a:r>
          </a:p>
          <a:p>
            <a:pPr lvl="0"/>
            <a:r>
              <a:rPr lang="en-US" dirty="0"/>
              <a:t>D</a:t>
            </a:r>
            <a:r>
              <a:rPr lang="en-US" dirty="0" smtClean="0"/>
              <a:t>efines </a:t>
            </a:r>
            <a:r>
              <a:rPr lang="en-US" dirty="0"/>
              <a:t>total kill</a:t>
            </a:r>
          </a:p>
          <a:p>
            <a:pPr lvl="0"/>
            <a:r>
              <a:rPr lang="en-US" dirty="0"/>
              <a:t>Post-approval drug regimen optimization</a:t>
            </a:r>
          </a:p>
          <a:p>
            <a:r>
              <a:rPr lang="en-US" dirty="0"/>
              <a:t>Can support trial design for Phase I, II, III and IV clinical </a:t>
            </a:r>
            <a:r>
              <a:rPr lang="en-US" dirty="0" smtClean="0"/>
              <a:t>trials</a:t>
            </a:r>
            <a:endParaRPr lang="en-US" dirty="0"/>
          </a:p>
          <a:p>
            <a:endParaRPr lang="en-US" dirty="0"/>
          </a:p>
        </p:txBody>
      </p:sp>
    </p:spTree>
    <p:extLst>
      <p:ext uri="{BB962C8B-B14F-4D97-AF65-F5344CB8AC3E}">
        <p14:creationId xmlns:p14="http://schemas.microsoft.com/office/powerpoint/2010/main" val="3030430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3040559"/>
            <a:ext cx="3886200" cy="769441"/>
          </a:xfrm>
          <a:prstGeom prst="rect">
            <a:avLst/>
          </a:prstGeom>
          <a:noFill/>
        </p:spPr>
        <p:txBody>
          <a:bodyPr wrap="square" rtlCol="0">
            <a:spAutoFit/>
          </a:bodyPr>
          <a:lstStyle/>
          <a:p>
            <a:r>
              <a:rPr lang="en-US" sz="4400" dirty="0" smtClean="0">
                <a:solidFill>
                  <a:schemeClr val="tx1">
                    <a:lumMod val="85000"/>
                    <a:lumOff val="15000"/>
                  </a:schemeClr>
                </a:solidFill>
              </a:rPr>
              <a:t>Thank you!</a:t>
            </a:r>
            <a:endParaRPr lang="en-US" sz="4400" dirty="0">
              <a:solidFill>
                <a:schemeClr val="tx1">
                  <a:lumMod val="85000"/>
                  <a:lumOff val="15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4450" y="914400"/>
            <a:ext cx="3079750" cy="4572000"/>
          </a:xfrm>
          <a:prstGeom prst="rect">
            <a:avLst/>
          </a:prstGeom>
        </p:spPr>
      </p:pic>
      <p:sp>
        <p:nvSpPr>
          <p:cNvPr id="5" name="TextBox 4"/>
          <p:cNvSpPr txBox="1"/>
          <p:nvPr/>
        </p:nvSpPr>
        <p:spPr>
          <a:xfrm>
            <a:off x="1752600" y="6091535"/>
            <a:ext cx="6961909" cy="461665"/>
          </a:xfrm>
          <a:prstGeom prst="rect">
            <a:avLst/>
          </a:prstGeom>
          <a:noFill/>
        </p:spPr>
        <p:txBody>
          <a:bodyPr wrap="square" rtlCol="0">
            <a:spAutoFit/>
          </a:bodyPr>
          <a:lstStyle/>
          <a:p>
            <a:pPr algn="r"/>
            <a:r>
              <a:rPr lang="en-US" sz="2400" b="1" dirty="0" smtClean="0">
                <a:solidFill>
                  <a:srgbClr val="009AC7"/>
                </a:solidFill>
              </a:rPr>
              <a:t>www.fibercellsystems.com</a:t>
            </a:r>
            <a:endParaRPr lang="en-US" sz="2400" b="1" dirty="0">
              <a:solidFill>
                <a:srgbClr val="009AC7"/>
              </a:solidFill>
            </a:endParaRPr>
          </a:p>
        </p:txBody>
      </p:sp>
    </p:spTree>
    <p:extLst>
      <p:ext uri="{BB962C8B-B14F-4D97-AF65-F5344CB8AC3E}">
        <p14:creationId xmlns:p14="http://schemas.microsoft.com/office/powerpoint/2010/main" val="122218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Antibiotic Resistance</a:t>
            </a:r>
            <a:endParaRPr lang="en-US" dirty="0"/>
          </a:p>
        </p:txBody>
      </p:sp>
      <p:sp>
        <p:nvSpPr>
          <p:cNvPr id="4" name="Content Placeholder 3"/>
          <p:cNvSpPr>
            <a:spLocks noGrp="1"/>
          </p:cNvSpPr>
          <p:nvPr>
            <p:ph idx="1"/>
          </p:nvPr>
        </p:nvSpPr>
        <p:spPr>
          <a:xfrm>
            <a:off x="381000" y="1600200"/>
            <a:ext cx="4800600" cy="4525963"/>
          </a:xfrm>
        </p:spPr>
        <p:txBody>
          <a:bodyPr>
            <a:normAutofit fontScale="85000" lnSpcReduction="10000"/>
          </a:bodyPr>
          <a:lstStyle/>
          <a:p>
            <a:r>
              <a:rPr lang="en-US" dirty="0"/>
              <a:t>Emerging antibiotic resistance is a major health concern.</a:t>
            </a:r>
          </a:p>
          <a:p>
            <a:r>
              <a:rPr lang="en-US" dirty="0"/>
              <a:t>2 million people in the U.S. infected with antibiotic resistant bacteria last year</a:t>
            </a:r>
          </a:p>
          <a:p>
            <a:r>
              <a:rPr lang="en-US" dirty="0"/>
              <a:t>23,000 people died as a result of these infections, many more die from complications</a:t>
            </a:r>
          </a:p>
          <a:p>
            <a:r>
              <a:rPr lang="en-US" dirty="0"/>
              <a:t>Most deaths related to antibiotic resistance occur in hospitals and nursing homes.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810" y="1600200"/>
            <a:ext cx="3541039" cy="3281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Lack of new antibiotics</a:t>
            </a:r>
          </a:p>
        </p:txBody>
      </p:sp>
      <p:sp>
        <p:nvSpPr>
          <p:cNvPr id="3" name="Content Placeholder 2"/>
          <p:cNvSpPr>
            <a:spLocks noGrp="1"/>
          </p:cNvSpPr>
          <p:nvPr>
            <p:ph idx="1"/>
          </p:nvPr>
        </p:nvSpPr>
        <p:spPr>
          <a:xfrm>
            <a:off x="3124200" y="1600200"/>
            <a:ext cx="5562600" cy="4525963"/>
          </a:xfrm>
        </p:spPr>
        <p:txBody>
          <a:bodyPr>
            <a:normAutofit fontScale="92500"/>
          </a:bodyPr>
          <a:lstStyle/>
          <a:p>
            <a:r>
              <a:rPr lang="en-US" sz="2800" dirty="0" smtClean="0"/>
              <a:t>Only </a:t>
            </a:r>
            <a:r>
              <a:rPr lang="en-US" sz="2800" dirty="0"/>
              <a:t>2 systemic antibiotic agents approved since 2008</a:t>
            </a:r>
          </a:p>
          <a:p>
            <a:r>
              <a:rPr lang="en-US" sz="2800" dirty="0"/>
              <a:t>16 approved between 1983 and 1987</a:t>
            </a:r>
          </a:p>
          <a:p>
            <a:r>
              <a:rPr lang="en-US" sz="2800" dirty="0"/>
              <a:t>3 </a:t>
            </a:r>
            <a:r>
              <a:rPr lang="en-US" sz="2800" dirty="0" smtClean="0"/>
              <a:t>reasons:</a:t>
            </a:r>
            <a:endParaRPr lang="en-US" sz="2800" dirty="0"/>
          </a:p>
          <a:p>
            <a:pPr lvl="1"/>
            <a:r>
              <a:rPr lang="en-US" sz="2400" b="1" dirty="0"/>
              <a:t>Scientific: </a:t>
            </a:r>
            <a:r>
              <a:rPr lang="en-US" sz="2400" dirty="0"/>
              <a:t>Easy to discover antibiotics have already been found</a:t>
            </a:r>
          </a:p>
          <a:p>
            <a:pPr lvl="1"/>
            <a:r>
              <a:rPr lang="en-US" sz="2400" b="1" dirty="0"/>
              <a:t>Economic:</a:t>
            </a:r>
            <a:r>
              <a:rPr lang="en-US" sz="2400" dirty="0"/>
              <a:t> Antibiotics represent a poor return on investment and new antibiotics reserved for difficult cases</a:t>
            </a:r>
          </a:p>
          <a:p>
            <a:pPr lvl="1"/>
            <a:r>
              <a:rPr lang="en-US" sz="2400" b="1" dirty="0"/>
              <a:t>Regulatory:</a:t>
            </a:r>
            <a:r>
              <a:rPr lang="en-US" sz="2400" dirty="0"/>
              <a:t>  FDA approval process increasingly complex and expensive.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00200"/>
            <a:ext cx="2428346" cy="3362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419600" cy="4525963"/>
          </a:xfrm>
        </p:spPr>
        <p:txBody>
          <a:bodyPr>
            <a:normAutofit fontScale="85000" lnSpcReduction="20000"/>
          </a:bodyPr>
          <a:lstStyle/>
          <a:p>
            <a:r>
              <a:rPr lang="en-US" dirty="0"/>
              <a:t>Lowest concentration of a drug that prevents a bacterial inoculum from growing to visibly detectable </a:t>
            </a:r>
            <a:r>
              <a:rPr lang="en-US" dirty="0" smtClean="0"/>
              <a:t>levels</a:t>
            </a:r>
            <a:endParaRPr lang="en-US" dirty="0"/>
          </a:p>
          <a:p>
            <a:pPr lvl="0"/>
            <a:r>
              <a:rPr lang="en-US" dirty="0" smtClean="0"/>
              <a:t>Time </a:t>
            </a:r>
            <a:r>
              <a:rPr lang="en-US" dirty="0"/>
              <a:t>a drug concentration remains above the MIC</a:t>
            </a:r>
          </a:p>
          <a:p>
            <a:pPr lvl="0"/>
            <a:r>
              <a:rPr lang="en-US" dirty="0"/>
              <a:t>R</a:t>
            </a:r>
            <a:r>
              <a:rPr lang="en-US" dirty="0" smtClean="0"/>
              <a:t>atio </a:t>
            </a:r>
            <a:r>
              <a:rPr lang="en-US" dirty="0"/>
              <a:t>of maximal drug concentration to MIC</a:t>
            </a:r>
          </a:p>
          <a:p>
            <a:pPr lvl="0"/>
            <a:r>
              <a:rPr lang="en-US" dirty="0"/>
              <a:t>R</a:t>
            </a:r>
            <a:r>
              <a:rPr lang="en-US" dirty="0" smtClean="0"/>
              <a:t>atio </a:t>
            </a:r>
            <a:r>
              <a:rPr lang="en-US" dirty="0"/>
              <a:t>of the area under the concentration time curve to MIC</a:t>
            </a:r>
          </a:p>
          <a:p>
            <a:endParaRPr lang="en-US" dirty="0"/>
          </a:p>
        </p:txBody>
      </p:sp>
      <p:sp>
        <p:nvSpPr>
          <p:cNvPr id="2" name="Title 1"/>
          <p:cNvSpPr>
            <a:spLocks noGrp="1"/>
          </p:cNvSpPr>
          <p:nvPr>
            <p:ph type="title"/>
          </p:nvPr>
        </p:nvSpPr>
        <p:spPr>
          <a:xfrm>
            <a:off x="457200" y="533400"/>
            <a:ext cx="8229600" cy="762000"/>
          </a:xfrm>
        </p:spPr>
        <p:txBody>
          <a:bodyPr>
            <a:normAutofit fontScale="90000"/>
          </a:bodyPr>
          <a:lstStyle/>
          <a:p>
            <a:r>
              <a:rPr lang="en-US" dirty="0"/>
              <a:t>MIC: Minimum I</a:t>
            </a:r>
            <a:r>
              <a:rPr lang="en-US" dirty="0" smtClean="0"/>
              <a:t>nhibitory Concentration</a:t>
            </a: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752601"/>
            <a:ext cx="3981449" cy="317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964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0" indent="0"/>
            <a:r>
              <a:rPr lang="en-US" dirty="0"/>
              <a:t>MIC tells us nothing about:</a:t>
            </a:r>
          </a:p>
        </p:txBody>
      </p:sp>
      <p:sp>
        <p:nvSpPr>
          <p:cNvPr id="3" name="Content Placeholder 2"/>
          <p:cNvSpPr>
            <a:spLocks noGrp="1"/>
          </p:cNvSpPr>
          <p:nvPr>
            <p:ph idx="1"/>
          </p:nvPr>
        </p:nvSpPr>
        <p:spPr>
          <a:xfrm>
            <a:off x="4800600" y="1600200"/>
            <a:ext cx="3886200" cy="4525963"/>
          </a:xfrm>
        </p:spPr>
        <p:txBody>
          <a:bodyPr>
            <a:normAutofit fontScale="92500" lnSpcReduction="20000"/>
          </a:bodyPr>
          <a:lstStyle/>
          <a:p>
            <a:r>
              <a:rPr lang="en-US" dirty="0" smtClean="0"/>
              <a:t>Bacteriostatic </a:t>
            </a:r>
            <a:r>
              <a:rPr lang="en-US" dirty="0"/>
              <a:t>or bactericidal</a:t>
            </a:r>
          </a:p>
          <a:p>
            <a:r>
              <a:rPr lang="en-US" dirty="0"/>
              <a:t>Time or dosage dependent</a:t>
            </a:r>
          </a:p>
          <a:p>
            <a:r>
              <a:rPr lang="en-US" dirty="0"/>
              <a:t>Rate of Bacterial killing</a:t>
            </a:r>
          </a:p>
          <a:p>
            <a:r>
              <a:rPr lang="en-US" dirty="0"/>
              <a:t>Post-antibiotic effect </a:t>
            </a:r>
          </a:p>
          <a:p>
            <a:r>
              <a:rPr lang="en-US" dirty="0"/>
              <a:t>Dosing profiles that prevent or facilitate </a:t>
            </a:r>
            <a:r>
              <a:rPr lang="en-US" dirty="0" smtClean="0"/>
              <a:t>resistance</a:t>
            </a:r>
            <a:endParaRPr lang="en-US" dirty="0"/>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296" y="1828800"/>
            <a:ext cx="3914704"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457200"/>
            <a:ext cx="8229600" cy="4525963"/>
          </a:xfrm>
        </p:spPr>
        <p:txBody>
          <a:bodyPr/>
          <a:lstStyle/>
          <a:p>
            <a:pPr marL="0" indent="0">
              <a:buNone/>
            </a:pPr>
            <a:r>
              <a:rPr lang="en-US" b="1" dirty="0"/>
              <a:t>Antibiotic efficacy is tied to both concentration and time.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76400"/>
            <a:ext cx="6280377" cy="3886200"/>
          </a:xfrm>
          <a:prstGeom prst="rect">
            <a:avLst/>
          </a:prstGeom>
        </p:spPr>
      </p:pic>
    </p:spTree>
    <p:extLst>
      <p:ext uri="{BB962C8B-B14F-4D97-AF65-F5344CB8AC3E}">
        <p14:creationId xmlns:p14="http://schemas.microsoft.com/office/powerpoint/2010/main" val="3160152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 vitro </a:t>
            </a:r>
            <a:r>
              <a:rPr lang="en-US" dirty="0"/>
              <a:t>T</a:t>
            </a:r>
            <a:r>
              <a:rPr lang="en-US" dirty="0" smtClean="0"/>
              <a:t>esting </a:t>
            </a:r>
            <a:r>
              <a:rPr lang="en-US" dirty="0"/>
              <a:t>M</a:t>
            </a:r>
            <a:r>
              <a:rPr lang="en-US" dirty="0" smtClean="0"/>
              <a:t>ethods</a:t>
            </a:r>
            <a:endParaRPr lang="en-US" dirty="0"/>
          </a:p>
        </p:txBody>
      </p:sp>
      <p:sp>
        <p:nvSpPr>
          <p:cNvPr id="3" name="Content Placeholder 2"/>
          <p:cNvSpPr>
            <a:spLocks noGrp="1"/>
          </p:cNvSpPr>
          <p:nvPr>
            <p:ph idx="1"/>
          </p:nvPr>
        </p:nvSpPr>
        <p:spPr>
          <a:xfrm>
            <a:off x="457200" y="1600200"/>
            <a:ext cx="3733800" cy="4525963"/>
          </a:xfrm>
        </p:spPr>
        <p:txBody>
          <a:bodyPr/>
          <a:lstStyle/>
          <a:p>
            <a:pPr lvl="0"/>
            <a:r>
              <a:rPr lang="en-US" dirty="0"/>
              <a:t>B</a:t>
            </a:r>
            <a:r>
              <a:rPr lang="en-US" dirty="0" smtClean="0"/>
              <a:t>roth </a:t>
            </a:r>
            <a:r>
              <a:rPr lang="en-US" dirty="0"/>
              <a:t>dilution test</a:t>
            </a:r>
          </a:p>
          <a:p>
            <a:pPr lvl="0"/>
            <a:r>
              <a:rPr lang="en-US" dirty="0"/>
              <a:t>Antimicrobial gradient test</a:t>
            </a:r>
          </a:p>
          <a:p>
            <a:pPr lvl="0"/>
            <a:r>
              <a:rPr lang="en-US" dirty="0"/>
              <a:t>Disc diffusion test</a:t>
            </a:r>
          </a:p>
          <a:p>
            <a:pPr lvl="0"/>
            <a:r>
              <a:rPr lang="en-US" dirty="0"/>
              <a:t>E-test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676400"/>
            <a:ext cx="4196890" cy="3143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29886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589777"/>
            <a:ext cx="4191000" cy="4525963"/>
          </a:xfrm>
        </p:spPr>
        <p:txBody>
          <a:bodyPr/>
          <a:lstStyle/>
          <a:p>
            <a:pPr marL="0" indent="0">
              <a:buNone/>
            </a:pPr>
            <a:r>
              <a:rPr lang="en-US" b="1" dirty="0" smtClean="0"/>
              <a:t>Assays in which both time and concentration are variable:</a:t>
            </a:r>
          </a:p>
          <a:p>
            <a:pPr lvl="0"/>
            <a:r>
              <a:rPr lang="en-US" dirty="0" smtClean="0"/>
              <a:t>Static </a:t>
            </a:r>
            <a:r>
              <a:rPr lang="en-US" dirty="0"/>
              <a:t>kill assay</a:t>
            </a:r>
          </a:p>
          <a:p>
            <a:pPr lvl="0"/>
            <a:r>
              <a:rPr lang="en-US" dirty="0"/>
              <a:t>Mouse thigh infection model</a:t>
            </a:r>
          </a:p>
          <a:p>
            <a:pPr lvl="0"/>
            <a:r>
              <a:rPr lang="en-US" dirty="0"/>
              <a:t>Hollow fiber infection model</a:t>
            </a:r>
          </a:p>
          <a:p>
            <a:endParaRPr lang="en-US" dirty="0"/>
          </a:p>
        </p:txBody>
      </p:sp>
      <p:pic>
        <p:nvPicPr>
          <p:cNvPr id="5" name="Picture 2" descr="C:\Users\Gwendolyn\Desktop\photos for talk\photos and slides for pkpd talk\slide 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818" y="1600200"/>
            <a:ext cx="383857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86337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TotalTime>
  <Words>584</Words>
  <Application>Microsoft Office PowerPoint</Application>
  <PresentationFormat>On-screen Show (4:3)</PresentationFormat>
  <Paragraphs>80</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vt:lpstr>
      <vt:lpstr>Office Theme</vt:lpstr>
      <vt:lpstr>PowerPoint Presentation</vt:lpstr>
      <vt:lpstr>PowerPoint Presentation</vt:lpstr>
      <vt:lpstr>Antibiotic Resistance</vt:lpstr>
      <vt:lpstr>Lack of new antibiotics</vt:lpstr>
      <vt:lpstr>MIC: Minimum Inhibitory Concentration </vt:lpstr>
      <vt:lpstr>MIC tells us nothing about:</vt:lpstr>
      <vt:lpstr>PowerPoint Presentation</vt:lpstr>
      <vt:lpstr>In vitro Testing Methods</vt:lpstr>
      <vt:lpstr>PowerPoint Presentation</vt:lpstr>
      <vt:lpstr>Static kill assay</vt:lpstr>
      <vt:lpstr>Mouse Thigh Infection Model</vt:lpstr>
      <vt:lpstr>Hollow Fiber Infection Model</vt:lpstr>
      <vt:lpstr>Hollow Fiber Cross-Section</vt:lpstr>
      <vt:lpstr>Hollow Fiber Cartridge</vt:lpstr>
      <vt:lpstr>Reservoir cap</vt:lpstr>
      <vt:lpstr>Advantages of the Hollow Fiber Infection Model</vt:lpstr>
      <vt:lpstr>Two Drug Model</vt:lpstr>
      <vt:lpstr>Hollow Fiber Pretest Study Scheme</vt:lpstr>
      <vt:lpstr>PK Profile</vt:lpstr>
      <vt:lpstr>PowerPoint Presentation</vt:lpstr>
      <vt:lpstr>PowerPoint Presentation</vt:lpstr>
      <vt:lpstr>PowerPoint Presentation</vt:lpstr>
      <vt:lpstr>PowerPoint Presentation</vt:lpstr>
      <vt:lpstr>PowerPoint Presentation</vt:lpstr>
      <vt:lpstr>PowerPoint Presentation</vt:lpstr>
      <vt:lpstr>Regulatory position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Large Scale Hollow Fiber Bioreactor for Continuous Production of Difficult to Express Proteins</dc:title>
  <dc:creator>John Cadwell</dc:creator>
  <cp:lastModifiedBy>John Cadwell</cp:lastModifiedBy>
  <cp:revision>155</cp:revision>
  <dcterms:created xsi:type="dcterms:W3CDTF">2013-01-29T16:02:46Z</dcterms:created>
  <dcterms:modified xsi:type="dcterms:W3CDTF">2015-09-11T19:00:35Z</dcterms:modified>
</cp:coreProperties>
</file>